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308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556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11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707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62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869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35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86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992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33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1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3CFAB-561C-4E60-973A-C25D15ED470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BB559-B0DB-4CC6-869A-D2657B363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18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3WNHdR8kgi2T6Vzac36TOQ" TargetMode="External"/><Relationship Id="rId3" Type="http://schemas.openxmlformats.org/officeDocument/2006/relationships/hyperlink" Target="https://www.singup.org/home-schooling" TargetMode="External"/><Relationship Id="rId7" Type="http://schemas.openxmlformats.org/officeDocument/2006/relationships/hyperlink" Target="https://www.pbslearningmedia.org/resource/92146ee3-ef6c-411b-a71a-02d988b72e2f/hand-jives/" TargetMode="External"/><Relationship Id="rId12" Type="http://schemas.openxmlformats.org/officeDocument/2006/relationships/slide" Target="slide5.xml"/><Relationship Id="rId2" Type="http://schemas.openxmlformats.org/officeDocument/2006/relationships/hyperlink" Target="https://www.bbc.co.uk/programmes/p0289dgj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6.xml"/><Relationship Id="rId5" Type="http://schemas.openxmlformats.org/officeDocument/2006/relationships/slide" Target="slide2.xml"/><Relationship Id="rId10" Type="http://schemas.openxmlformats.org/officeDocument/2006/relationships/hyperlink" Target="https://www.pbslearningmedia.org/resource/afriam.arts.music.hambone/africanafrican-american-culture-hambone/#.Xn3Yuaj7RPY" TargetMode="External"/><Relationship Id="rId4" Type="http://schemas.openxmlformats.org/officeDocument/2006/relationships/slide" Target="slide4.xml"/><Relationship Id="rId9" Type="http://schemas.openxmlformats.org/officeDocument/2006/relationships/hyperlink" Target="https://www.louisarmstronghouse.org/music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lassicfm.com/artists/marin-alsop/guides/masterclass-beating-time/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5dtrxx" TargetMode="External"/><Relationship Id="rId2" Type="http://schemas.openxmlformats.org/officeDocument/2006/relationships/hyperlink" Target="https://www.bbc.co.uk/programmes/p03c0yv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www.bbc.co.uk/programmes/p02b14ld" TargetMode="External"/><Relationship Id="rId4" Type="http://schemas.openxmlformats.org/officeDocument/2006/relationships/hyperlink" Target="https://www.bbc.co.uk/programmes/p02b5bw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06-8IWjFSE" TargetMode="External"/><Relationship Id="rId2" Type="http://schemas.openxmlformats.org/officeDocument/2006/relationships/hyperlink" Target="https://www.youtube.com/watch?v=jR6sJO12FOQ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j3b5XRd15KM" TargetMode="External"/><Relationship Id="rId4" Type="http://schemas.openxmlformats.org/officeDocument/2006/relationships/hyperlink" Target="https://youtu.be/5ys8EL6-rQk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992828"/>
              </p:ext>
            </p:extLst>
          </p:nvPr>
        </p:nvGraphicFramePr>
        <p:xfrm>
          <a:off x="1094599" y="307520"/>
          <a:ext cx="10344148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6037">
                  <a:extLst>
                    <a:ext uri="{9D8B030D-6E8A-4147-A177-3AD203B41FA5}">
                      <a16:colId xmlns:a16="http://schemas.microsoft.com/office/drawing/2014/main" val="3336560982"/>
                    </a:ext>
                  </a:extLst>
                </a:gridCol>
                <a:gridCol w="2586037">
                  <a:extLst>
                    <a:ext uri="{9D8B030D-6E8A-4147-A177-3AD203B41FA5}">
                      <a16:colId xmlns:a16="http://schemas.microsoft.com/office/drawing/2014/main" val="276297645"/>
                    </a:ext>
                  </a:extLst>
                </a:gridCol>
                <a:gridCol w="2586037">
                  <a:extLst>
                    <a:ext uri="{9D8B030D-6E8A-4147-A177-3AD203B41FA5}">
                      <a16:colId xmlns:a16="http://schemas.microsoft.com/office/drawing/2014/main" val="334493981"/>
                    </a:ext>
                  </a:extLst>
                </a:gridCol>
                <a:gridCol w="2586037">
                  <a:extLst>
                    <a:ext uri="{9D8B030D-6E8A-4147-A177-3AD203B41FA5}">
                      <a16:colId xmlns:a16="http://schemas.microsoft.com/office/drawing/2014/main" val="2290699129"/>
                    </a:ext>
                  </a:extLst>
                </a:gridCol>
              </a:tblGrid>
              <a:tr h="2308024"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Art Attack:</a:t>
                      </a:r>
                    </a:p>
                    <a:p>
                      <a:pPr algn="ctr"/>
                      <a:r>
                        <a:rPr lang="en-GB" sz="1600" b="1" u="non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Listen to a piece of classical music: how does it make you feel? Does it tell a story? What colours are the sounds? Create a piece of art- draw, paint, collage…maybe even make it </a:t>
                      </a:r>
                      <a:r>
                        <a:rPr lang="en-GB" sz="1600" b="1" u="non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2"/>
                        </a:rPr>
                        <a:t>‘digital’!</a:t>
                      </a:r>
                      <a:endParaRPr lang="en-GB" sz="1600" b="1" u="none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Raise</a:t>
                      </a:r>
                      <a:r>
                        <a:rPr lang="en-GB" sz="1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Your Voice</a:t>
                      </a:r>
                      <a:r>
                        <a:rPr lang="en-GB" sz="16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:</a:t>
                      </a:r>
                    </a:p>
                    <a:p>
                      <a:pPr algn="ctr"/>
                      <a:r>
                        <a:rPr lang="en-GB" sz="16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3"/>
                        </a:rPr>
                        <a:t> Sing </a:t>
                      </a:r>
                      <a:r>
                        <a:rPr lang="en-GB" sz="16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some of your favourite songs to entertain your </a:t>
                      </a:r>
                      <a:r>
                        <a:rPr lang="en-GB" sz="16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neighbours from your window or garden: maybe you can get others to join in from their homes!</a:t>
                      </a:r>
                      <a:endParaRPr lang="en-GB" sz="1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Visit</a:t>
                      </a:r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the West End! </a:t>
                      </a:r>
                    </a:p>
                    <a:p>
                      <a:pPr algn="ctr"/>
                      <a:r>
                        <a:rPr lang="en-GB" sz="1400" b="1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From home of course. </a:t>
                      </a:r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Explore examples of </a:t>
                      </a:r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4" action="ppaction://hlinksldjump"/>
                        </a:rPr>
                        <a:t>Musical Theatre</a:t>
                      </a:r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. </a:t>
                      </a:r>
                      <a:endParaRPr lang="en-GB" b="1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Get inspired to turn your favourite book or story into </a:t>
                      </a:r>
                      <a:r>
                        <a:rPr lang="en-GB" b="1" baseline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a musical.</a:t>
                      </a:r>
                      <a:endParaRPr lang="en-GB" b="1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From the Year….:</a:t>
                      </a:r>
                    </a:p>
                    <a:p>
                      <a:pPr algn="ctr"/>
                      <a:r>
                        <a:rPr lang="en-GB" sz="16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Find and listen to a song from the year that you were born. Do the same for your parents and grandparents</a:t>
                      </a:r>
                      <a:r>
                        <a:rPr lang="en-GB" sz="16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years of birth- how has music changed over time?</a:t>
                      </a:r>
                      <a:endParaRPr lang="en-GB" sz="1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8503624"/>
                  </a:ext>
                </a:extLst>
              </a:tr>
              <a:tr h="177866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On This Day…:</a:t>
                      </a:r>
                    </a:p>
                    <a:p>
                      <a:pPr algn="ctr"/>
                      <a:r>
                        <a:rPr lang="en-GB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Research</a:t>
                      </a:r>
                      <a:r>
                        <a:rPr lang="en-GB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to find which famous musicians and or composers share your birthday. Find out more about them and listen to their music.</a:t>
                      </a:r>
                      <a:endParaRPr lang="en-GB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u="none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  <a:hlinkClick r:id="rId5" action="ppaction://hlinksldjump"/>
                        </a:rPr>
                        <a:t>Be</a:t>
                      </a:r>
                      <a:r>
                        <a:rPr lang="en-GB" sz="1800" b="1" u="none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  <a:hlinkClick r:id="rId5" action="ppaction://hlinksldjump"/>
                        </a:rPr>
                        <a:t> the Conductor</a:t>
                      </a:r>
                      <a:r>
                        <a:rPr lang="en-GB" sz="1800" b="1" u="none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!</a:t>
                      </a:r>
                    </a:p>
                    <a:p>
                      <a:pPr algn="ctr"/>
                      <a:r>
                        <a:rPr lang="en-GB" sz="1600" b="1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Grab a ‘baton’ (use a pencil, chopstick or a wand) and conduct </a:t>
                      </a:r>
                      <a:r>
                        <a:rPr lang="en-GB" sz="1600" b="1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  <a:hlinkClick r:id="rId6" action="ppaction://hlinksldjump"/>
                        </a:rPr>
                        <a:t>pieces of music </a:t>
                      </a:r>
                      <a:r>
                        <a:rPr lang="en-GB" sz="1600" b="1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in 2, 3, 4 and 5 beat metres.</a:t>
                      </a:r>
                      <a:endParaRPr lang="en-GB" sz="16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Clap Your</a:t>
                      </a:r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Hands</a:t>
                      </a:r>
                      <a:r>
                        <a:rPr lang="en-GB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: </a:t>
                      </a:r>
                      <a:endParaRPr lang="en-GB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Learn a new </a:t>
                      </a:r>
                      <a:r>
                        <a:rPr lang="en-GB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7"/>
                        </a:rPr>
                        <a:t>clapping game</a:t>
                      </a:r>
                      <a:r>
                        <a:rPr lang="en-GB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and teach it to someone else.</a:t>
                      </a:r>
                    </a:p>
                    <a:p>
                      <a:pPr algn="ctr"/>
                      <a:r>
                        <a:rPr lang="en-GB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And</a:t>
                      </a:r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then make up your own. </a:t>
                      </a:r>
                      <a:endParaRPr lang="en-GB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  <a:hlinkClick r:id="rId8"/>
                        </a:rPr>
                        <a:t>STOMP</a:t>
                      </a:r>
                      <a:r>
                        <a:rPr lang="en-GB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ctr"/>
                      <a:r>
                        <a:rPr lang="en-GB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Use everyday household items to make music. </a:t>
                      </a:r>
                      <a:endParaRPr lang="en-GB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34933"/>
                  </a:ext>
                </a:extLst>
              </a:tr>
              <a:tr h="1609265">
                <a:tc>
                  <a:txBody>
                    <a:bodyPr/>
                    <a:lstStyle/>
                    <a:p>
                      <a:pPr algn="ctr"/>
                      <a:r>
                        <a:rPr lang="en-GB" sz="1800" b="1" u="none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Sing Scat:</a:t>
                      </a:r>
                    </a:p>
                    <a:p>
                      <a:pPr algn="ctr"/>
                      <a:r>
                        <a:rPr lang="en-GB" sz="1800" b="1" u="non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Learn about </a:t>
                      </a:r>
                      <a:r>
                        <a:rPr lang="en-GB" sz="1800" b="1" u="non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9"/>
                        </a:rPr>
                        <a:t>Louis Armstrong </a:t>
                      </a:r>
                      <a:r>
                        <a:rPr lang="en-GB" sz="1800" b="1" u="non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, listen to some of his music and ‘scat’ along.</a:t>
                      </a:r>
                      <a:endParaRPr lang="en-GB" sz="1600" b="1" u="none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Hambone:</a:t>
                      </a:r>
                      <a:r>
                        <a:rPr lang="en-GB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Research what </a:t>
                      </a:r>
                      <a:r>
                        <a:rPr lang="en-GB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10"/>
                        </a:rPr>
                        <a:t>‘Hambone’ </a:t>
                      </a:r>
                      <a:r>
                        <a:rPr lang="en-GB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is and then  use body percussion to play along with other music or make up music of your own.</a:t>
                      </a:r>
                      <a:endParaRPr lang="en-GB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11" action="ppaction://hlinksldjump"/>
                        </a:rPr>
                        <a:t>God</a:t>
                      </a:r>
                      <a:r>
                        <a:rPr lang="en-GB" sz="18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11" action="ppaction://hlinksldjump"/>
                        </a:rPr>
                        <a:t> Save the Queen</a:t>
                      </a:r>
                      <a:r>
                        <a:rPr lang="en-GB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:</a:t>
                      </a:r>
                    </a:p>
                    <a:p>
                      <a:pPr algn="ctr"/>
                      <a:r>
                        <a:rPr lang="en-GB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Learn to sing the national anthem.  Listen to other anthems from other countries.</a:t>
                      </a:r>
                      <a:endParaRPr lang="en-GB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Rap it Up</a:t>
                      </a:r>
                      <a:r>
                        <a:rPr lang="en-GB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:</a:t>
                      </a:r>
                    </a:p>
                    <a:p>
                      <a:pPr algn="ctr"/>
                      <a:r>
                        <a:rPr lang="en-GB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Learn to rap to the </a:t>
                      </a:r>
                      <a:r>
                        <a:rPr lang="en-GB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hlinkClick r:id="rId12" action="ppaction://hlinksldjump"/>
                        </a:rPr>
                        <a:t>‘Fresh Prince of Bel Air’ </a:t>
                      </a:r>
                      <a:endParaRPr lang="en-GB" sz="16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(Your</a:t>
                      </a:r>
                      <a:r>
                        <a:rPr lang="en-GB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</a:rPr>
                        <a:t> parents will probably join in!)</a:t>
                      </a:r>
                      <a:endParaRPr lang="en-GB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4131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672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6562" y="52040"/>
            <a:ext cx="7092589" cy="1325563"/>
          </a:xfrm>
        </p:spPr>
        <p:txBody>
          <a:bodyPr/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Conducting Masterclass</a:t>
            </a:r>
            <a:endParaRPr lang="en-GB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Marin Alsop conducting beat pattern in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169" y="3517186"/>
            <a:ext cx="2971800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rin Alsop conducting beat pattern in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219" y="3628311"/>
            <a:ext cx="2428875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rin Alsop conducting beat pattern in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50" y="3688636"/>
            <a:ext cx="149542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Marin Alsop conducting beat pattern in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" t="9182" r="65793" b="7376"/>
          <a:stretch/>
        </p:blipFill>
        <p:spPr bwMode="auto">
          <a:xfrm>
            <a:off x="8902413" y="3205244"/>
            <a:ext cx="308610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92399" y="1128418"/>
            <a:ext cx="10515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Watch professional conductor, Marin Alsop give hints and tips on learning how to conduct these different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time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signatures, or metres  (amounts of beats per bar)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in her masterclass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hlinkClick r:id="rId6"/>
              </a:rPr>
              <a:t>‘Beating Time’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for Classic FM. </a:t>
            </a:r>
            <a:endParaRPr lang="en-GB" sz="2400" dirty="0" smtClean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1654" y="2978529"/>
            <a:ext cx="8616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Baskerville Old Face" panose="02020602080505020303" pitchFamily="18" charset="0"/>
              </a:rPr>
              <a:t>These diagrams show the patterns for waving the baton for different metres: 2, 3, 4 and 5. 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05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085528" y="2825234"/>
            <a:ext cx="5847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Habanera from the opera, ‘Carmen’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by Bizet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beats per bar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199703" y="3768209"/>
            <a:ext cx="7771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Waltz of the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Flowers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the ballet, ‘Nutcracker’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 Tchaikovsky: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beats per bar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1992093" y="4711184"/>
            <a:ext cx="8458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In the Hall of the Mountain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King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the play, Peer </a:t>
            </a:r>
            <a:r>
              <a:rPr lang="en-GB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Gynt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music by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Grieg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4 beats per bar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3645099" y="5640943"/>
            <a:ext cx="4777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Mars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‘The Planets’ by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Holst: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beats per bar</a:t>
            </a:r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033554" y="556676"/>
            <a:ext cx="562355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Conductor: grab your ‘baton’ and keep the beat with the BBC Ten Pieces.</a:t>
            </a:r>
            <a:endParaRPr lang="en-GB" sz="32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52550" y="6386036"/>
            <a:ext cx="9486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Listen to a more pieces and try to figure out if there are 2, 3, 4, 5, 6 or even beats per bar!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20" name="Content Placeholder 19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048" y="259617"/>
            <a:ext cx="3442600" cy="1927856"/>
          </a:xfrm>
        </p:spPr>
      </p:pic>
    </p:spTree>
    <p:extLst>
      <p:ext uri="{BB962C8B-B14F-4D97-AF65-F5344CB8AC3E}">
        <p14:creationId xmlns:p14="http://schemas.microsoft.com/office/powerpoint/2010/main" val="393539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Musicals from the ‘West End’ (London) and ‘Broadway’ (New York City)</a:t>
            </a:r>
            <a:r>
              <a:rPr lang="en-GB" sz="20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sz="20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endParaRPr lang="en-GB" sz="20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hlinkClick r:id="rId2"/>
              </a:rPr>
              <a:t>‘Wicked’: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an alternative retelling of the story of The Wonderful Wizard of Oz, a book by L. Frank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Baum</a:t>
            </a:r>
          </a:p>
          <a:p>
            <a:pPr marL="0" indent="0">
              <a:buNone/>
            </a:pPr>
            <a:endParaRPr lang="en-GB" b="1" dirty="0" smtClean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hlinkClick r:id="rId3"/>
              </a:rPr>
              <a:t>‘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hlinkClick r:id="rId3"/>
              </a:rPr>
              <a:t>Matilda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hlinkClick r:id="rId3"/>
              </a:rPr>
              <a:t>’: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 musical based on the book by Roald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Dahl</a:t>
            </a:r>
          </a:p>
          <a:p>
            <a:pPr marL="0" indent="0">
              <a:buNone/>
            </a:pPr>
            <a:endParaRPr lang="en-GB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hlinkClick r:id="rId4"/>
              </a:rPr>
              <a:t>Lion King: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 live stage version of the musical Disney film</a:t>
            </a:r>
          </a:p>
          <a:p>
            <a:pPr marL="0" indent="0">
              <a:buNone/>
            </a:pPr>
            <a:endParaRPr lang="en-GB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hlinkClick r:id="rId5"/>
              </a:rPr>
              <a:t>Anything Goes: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all singing, all dancing musical number in the style of the Broadway musicals of the 1940’s.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396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76975" y="2174347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Verse 5: Well, the plane landed and when I came out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There was a dude who looked like a cop standing there with my name out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ain't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trying to get arrested yet I just got here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 sprang with the quickness like lightning, disappeared </a:t>
            </a:r>
          </a:p>
          <a:p>
            <a:endParaRPr lang="en-GB" sz="1600" dirty="0" smtClean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Verse 6: I whistled for a cab and when it came near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 license plate said "Fresh" and it had dice in the mirror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If anything I could say that this cab was rare But I thought, "Nah, forget it." – "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Yo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, home to Bel-Air.“</a:t>
            </a:r>
          </a:p>
          <a:p>
            <a:endParaRPr lang="en-GB" sz="1600" dirty="0" smtClean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Verse 7: I pulled up to the house about seven or eight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And I yelled to the cabbie, "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Yo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home smell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ya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later.“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 looked at my kingdom I was finally there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To sit on my throne as the Prince of Bel-Air.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76975" y="90765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Verse 4: But wait I hear they're prissy, bourgeois, all that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Is this the type of place that they just send this cool cat?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 don't think so I'll see when I get there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 hope they're prepared for the prince of Bel-Air.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4825" y="2277784"/>
            <a:ext cx="6096000" cy="427809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Verse 2: In west Philadelphia born and raised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On the playground was where I spent most of my days </a:t>
            </a:r>
          </a:p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Chillin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' out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maxin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'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relaxin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' all cool and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Shooting some b-ball outside of the school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When a couple of guys who were up to no good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Started making trouble in my neighbourhood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 got in one little fight and my mom got scared She said,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"You're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movin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' with your auntie and uncle in Bel-Air." </a:t>
            </a:r>
          </a:p>
          <a:p>
            <a:endParaRPr lang="en-GB" sz="1600" dirty="0" smtClean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Verse 3 I begged and pleaded with her day after day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But she packed my suitcase and sent me on my way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She gave me a kiss and then she gave me my ticket.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 put my Walkman on and said, "I might as well kick it."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First class,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yo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, this is bad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Drinking orange juice out of a champagne glass.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Is this what the people of Bel-Air living like? 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Hmm, this might be alright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4825" y="907656"/>
            <a:ext cx="57721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Verse 1: Now this is a story all about how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My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life got flipped—turned upside down</a:t>
            </a: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And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I'd like to take a minute, just sit right there, </a:t>
            </a:r>
            <a:endParaRPr lang="en-GB" sz="1600" dirty="0" smtClean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I'll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tell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you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how I became the prince of a town called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Bel-Air.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90900" y="194963"/>
            <a:ext cx="53351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Fresh Prince of Bel Air lyrics</a:t>
            </a:r>
            <a:endParaRPr lang="en-GB" sz="28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87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‘God Save the Queen’ </a:t>
            </a:r>
            <a:br>
              <a:rPr lang="en-GB" sz="40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en-GB" sz="40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Lyrics for verse 1</a:t>
            </a:r>
            <a:endParaRPr lang="en-GB" sz="40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God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save our gracious Queen,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Long live our noble Queen,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God save the Queen;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Send her victorious,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Happy and glorious,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Long to reign over us,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God save the Queen.</a:t>
            </a:r>
          </a:p>
        </p:txBody>
      </p:sp>
      <p:pic>
        <p:nvPicPr>
          <p:cNvPr id="4" name="God Save The Queen - Karaoke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28125" y="5405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91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1694</TotalTime>
  <Words>1061</Words>
  <Application>Microsoft Office PowerPoint</Application>
  <PresentationFormat>Widescreen</PresentationFormat>
  <Paragraphs>85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Baskerville Old Face</vt:lpstr>
      <vt:lpstr>Calibri</vt:lpstr>
      <vt:lpstr>Calibri Light</vt:lpstr>
      <vt:lpstr>Comic Sans MS</vt:lpstr>
      <vt:lpstr>Times New Roman</vt:lpstr>
      <vt:lpstr>Office Theme</vt:lpstr>
      <vt:lpstr>PowerPoint Presentation</vt:lpstr>
      <vt:lpstr>Conducting Masterclass</vt:lpstr>
      <vt:lpstr>Conductor: grab your ‘baton’ and keep the beat with the BBC Ten Pieces.</vt:lpstr>
      <vt:lpstr>Musicals from the ‘West End’ (London) and ‘Broadway’ (New York City) </vt:lpstr>
      <vt:lpstr>PowerPoint Presentation</vt:lpstr>
      <vt:lpstr>‘God Save the Queen’  Lyrics for verse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Tonya Shaikh</dc:creator>
  <cp:lastModifiedBy>Tonya Shaikh</cp:lastModifiedBy>
  <cp:revision>38</cp:revision>
  <dcterms:created xsi:type="dcterms:W3CDTF">2020-03-26T08:02:28Z</dcterms:created>
  <dcterms:modified xsi:type="dcterms:W3CDTF">2020-03-27T12:17:15Z</dcterms:modified>
</cp:coreProperties>
</file>