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3" r:id="rId1"/>
  </p:sldMasterIdLst>
  <p:notesMasterIdLst>
    <p:notesMasterId r:id="rId18"/>
  </p:notesMasterIdLst>
  <p:sldIdLst>
    <p:sldId id="268" r:id="rId2"/>
    <p:sldId id="266" r:id="rId3"/>
    <p:sldId id="269" r:id="rId4"/>
    <p:sldId id="270" r:id="rId5"/>
    <p:sldId id="272" r:id="rId6"/>
    <p:sldId id="256" r:id="rId7"/>
    <p:sldId id="258" r:id="rId8"/>
    <p:sldId id="257" r:id="rId9"/>
    <p:sldId id="259" r:id="rId10"/>
    <p:sldId id="260" r:id="rId11"/>
    <p:sldId id="261" r:id="rId12"/>
    <p:sldId id="265" r:id="rId13"/>
    <p:sldId id="262" r:id="rId14"/>
    <p:sldId id="264" r:id="rId15"/>
    <p:sldId id="273" r:id="rId16"/>
    <p:sldId id="263"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88444" autoAdjust="0"/>
  </p:normalViewPr>
  <p:slideViewPr>
    <p:cSldViewPr snapToObjects="1">
      <p:cViewPr varScale="1">
        <p:scale>
          <a:sx n="88" d="100"/>
          <a:sy n="88" d="100"/>
        </p:scale>
        <p:origin x="-1400"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836427-92B2-9B48-8DDD-46F7C5B06D7E}" type="datetimeFigureOut">
              <a:rPr lang="en-US" smtClean="0"/>
              <a:pPr/>
              <a:t>14/10/18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E4CD2C-67DC-BB41-90CE-A96F33E6101F}" type="slidenum">
              <a:rPr lang="en-US" smtClean="0"/>
              <a:pPr/>
              <a:t>‹#›</a:t>
            </a:fld>
            <a:endParaRPr lang="en-US"/>
          </a:p>
        </p:txBody>
      </p:sp>
    </p:spTree>
    <p:extLst>
      <p:ext uri="{BB962C8B-B14F-4D97-AF65-F5344CB8AC3E}">
        <p14:creationId xmlns:p14="http://schemas.microsoft.com/office/powerpoint/2010/main" val="248870500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print-related components are those that promote a student’s ability to recognize words. To identify words, students need to: develop knowledge of the way print works (Concepts of Print), become aware of the individual sounds in words, learn to recognize each letter of the alphabet, and understand the connections between the sounds in words and the letters used to represent the sounds (the Alphabetic Principle). The language-related components of the pyramid support a student’s ability to make meaning of text. Students need to develop their knowledge of the world around them (Background Knowledge) and their ability to comprehend spoken language (developing their vocabulary knowledge, their understanding of grammar).</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CCE4CD2C-67DC-BB41-90CE-A96F33E6101F}" type="slidenum">
              <a:rPr lang="en-US" smtClean="0"/>
              <a:pPr/>
              <a:t>2</a:t>
            </a:fld>
            <a:endParaRPr lang="en-US"/>
          </a:p>
        </p:txBody>
      </p:sp>
    </p:spTree>
    <p:extLst>
      <p:ext uri="{BB962C8B-B14F-4D97-AF65-F5344CB8AC3E}">
        <p14:creationId xmlns:p14="http://schemas.microsoft.com/office/powerpoint/2010/main" val="1534050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GB"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GB" smtClean="0"/>
              <a:t>Click to edit Master subtitle style</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pPr/>
              <a:t>14/10/18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pPr/>
              <a:t>14/10/18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GB" smtClean="0"/>
              <a:t>Click to edit Master text styles</a:t>
            </a:r>
          </a:p>
        </p:txBody>
      </p:sp>
      <p:sp>
        <p:nvSpPr>
          <p:cNvPr id="4" name="Date Placeholder 3"/>
          <p:cNvSpPr>
            <a:spLocks noGrp="1"/>
          </p:cNvSpPr>
          <p:nvPr>
            <p:ph type="dt" sz="half" idx="10"/>
          </p:nvPr>
        </p:nvSpPr>
        <p:spPr/>
        <p:txBody>
          <a:bodyPr/>
          <a:lstStyle/>
          <a:p>
            <a:fld id="{89455FAE-2575-BF43-84EC-98E76B00F0A0}" type="datetimeFigureOut">
              <a:rPr lang="en-US" smtClean="0"/>
              <a:pPr/>
              <a:t>14/10/18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89455FAE-2575-BF43-84EC-98E76B00F0A0}" type="datetimeFigureOut">
              <a:rPr lang="en-US" smtClean="0"/>
              <a:pPr/>
              <a:t>14/10/18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2D28D1-25D5-0044-A755-E7B72FDCCA70}" type="slidenum">
              <a:rPr lang="en-US" smtClean="0"/>
              <a:pPr/>
              <a:t>‹#›</a:t>
            </a:fld>
            <a:endParaRPr lang="en-US"/>
          </a:p>
        </p:txBody>
      </p:sp>
      <p:sp>
        <p:nvSpPr>
          <p:cNvPr id="8" name="Title 7"/>
          <p:cNvSpPr>
            <a:spLocks noGrp="1"/>
          </p:cNvSpPr>
          <p:nvPr>
            <p:ph type="title"/>
          </p:nvPr>
        </p:nvSpPr>
        <p:spPr/>
        <p:txBody>
          <a:bodyPr/>
          <a:lstStyle/>
          <a:p>
            <a:r>
              <a:rPr lang="en-GB"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GB"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GB"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89455FAE-2575-BF43-84EC-98E76B00F0A0}" type="datetimeFigureOut">
              <a:rPr lang="en-US" smtClean="0"/>
              <a:pPr/>
              <a:t>14/10/18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89455FAE-2575-BF43-84EC-98E76B00F0A0}" type="datetimeFigureOut">
              <a:rPr lang="en-US" smtClean="0"/>
              <a:pPr/>
              <a:t>14/10/18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455FAE-2575-BF43-84EC-98E76B00F0A0}" type="datetimeFigureOut">
              <a:rPr lang="en-US" smtClean="0"/>
              <a:pPr/>
              <a:t>14/10/18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GB" smtClean="0"/>
              <a:t>Click to edit Master text styles</a:t>
            </a:r>
          </a:p>
        </p:txBody>
      </p:sp>
      <p:sp>
        <p:nvSpPr>
          <p:cNvPr id="5" name="Date Placeholder 4"/>
          <p:cNvSpPr>
            <a:spLocks noGrp="1"/>
          </p:cNvSpPr>
          <p:nvPr>
            <p:ph type="dt" sz="half" idx="10"/>
          </p:nvPr>
        </p:nvSpPr>
        <p:spPr/>
        <p:txBody>
          <a:bodyPr/>
          <a:lstStyle/>
          <a:p>
            <a:fld id="{89455FAE-2575-BF43-84EC-98E76B00F0A0}" type="datetimeFigureOut">
              <a:rPr lang="en-US" smtClean="0"/>
              <a:pPr/>
              <a:t>14/10/18</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2754ED01-E2A0-4C1E-8E21-014B9904157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GB" smtClean="0"/>
              <a:t>Drag picture to placeholder or click icon to add</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GB"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89455FAE-2575-BF43-84EC-98E76B00F0A0}" type="datetimeFigureOut">
              <a:rPr lang="en-US" smtClean="0"/>
              <a:pPr/>
              <a:t>14/10/18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9455FAE-2575-BF43-84EC-98E76B00F0A0}" type="datetimeFigureOut">
              <a:rPr lang="en-US" smtClean="0"/>
              <a:pPr/>
              <a:t>14/10/18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9455FAE-2575-BF43-84EC-98E76B00F0A0}" type="datetimeFigureOut">
              <a:rPr lang="en-US" smtClean="0"/>
              <a:pPr/>
              <a:t>14/10/18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GB"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89455FAE-2575-BF43-84EC-98E76B00F0A0}" type="datetimeFigureOut">
              <a:rPr lang="en-US" smtClean="0"/>
              <a:pPr/>
              <a:t>14/10/18</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12D28D1-25D5-0044-A755-E7B72FDCCA7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1" Type="http://schemas.openxmlformats.org/officeDocument/2006/relationships/slideLayout" Target="../slideLayouts/slideLayout6.xml"/><Relationship Id="rId2"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image" Target="../media/image23.png"/><Relationship Id="rId7" Type="http://schemas.openxmlformats.org/officeDocument/2006/relationships/image" Target="../media/image24.png"/><Relationship Id="rId8"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7.png"/><Relationship Id="rId3"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Welcome to our reading workshop</a:t>
            </a:r>
            <a:endParaRPr lang="en-US" dirty="0"/>
          </a:p>
        </p:txBody>
      </p:sp>
      <p:pic>
        <p:nvPicPr>
          <p:cNvPr id="5" name="Content Placeholder 4" descr="Screen Shot 2018-10-13 at 19.03.28.png"/>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p:pic>
      <p:sp>
        <p:nvSpPr>
          <p:cNvPr id="4" name="Text Placeholder 3"/>
          <p:cNvSpPr>
            <a:spLocks noGrp="1"/>
          </p:cNvSpPr>
          <p:nvPr>
            <p:ph type="body" sz="half" idx="2"/>
          </p:nvPr>
        </p:nvSpPr>
        <p:spPr/>
        <p:txBody>
          <a:bodyPr/>
          <a:lstStyle/>
          <a:p>
            <a:pPr algn="ctr"/>
            <a:r>
              <a:rPr lang="en-US" dirty="0" smtClean="0"/>
              <a:t>Yew Tree Primary School</a:t>
            </a:r>
            <a:endParaRPr lang="en-US" dirty="0"/>
          </a:p>
        </p:txBody>
      </p:sp>
    </p:spTree>
    <p:extLst>
      <p:ext uri="{BB962C8B-B14F-4D97-AF65-F5344CB8AC3E}">
        <p14:creationId xmlns:p14="http://schemas.microsoft.com/office/powerpoint/2010/main" val="135881604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8-10-13 at 18.24.5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85825"/>
            <a:ext cx="5652120" cy="4507896"/>
          </a:xfrm>
          <a:prstGeom prst="rect">
            <a:avLst/>
          </a:prstGeom>
        </p:spPr>
      </p:pic>
      <p:sp>
        <p:nvSpPr>
          <p:cNvPr id="2" name="Rectangle 1"/>
          <p:cNvSpPr/>
          <p:nvPr/>
        </p:nvSpPr>
        <p:spPr>
          <a:xfrm>
            <a:off x="5004048" y="20067"/>
            <a:ext cx="3960440" cy="5816978"/>
          </a:xfrm>
          <a:prstGeom prst="rect">
            <a:avLst/>
          </a:prstGeom>
        </p:spPr>
        <p:txBody>
          <a:bodyPr wrap="square">
            <a:spAutoFit/>
          </a:bodyPr>
          <a:lstStyle/>
          <a:p>
            <a:endParaRPr lang="en-US" dirty="0"/>
          </a:p>
          <a:p>
            <a:r>
              <a:rPr lang="en-US" sz="2000" dirty="0" smtClean="0"/>
              <a:t>Although the fundamental </a:t>
            </a:r>
            <a:r>
              <a:rPr lang="en-US" sz="2000" dirty="0"/>
              <a:t>goal of reading is to understand or make meaning of the text, reading proficiency involves skills in a number of domains</a:t>
            </a:r>
            <a:r>
              <a:rPr lang="en-US" sz="2000" dirty="0" smtClean="0"/>
              <a:t>.</a:t>
            </a:r>
          </a:p>
          <a:p>
            <a:endParaRPr lang="en-US" sz="2000" dirty="0" smtClean="0"/>
          </a:p>
          <a:p>
            <a:endParaRPr lang="en-US" sz="2000" dirty="0"/>
          </a:p>
          <a:p>
            <a:endParaRPr lang="en-US" sz="2000" dirty="0"/>
          </a:p>
          <a:p>
            <a:r>
              <a:rPr lang="en-US" sz="2000" dirty="0"/>
              <a:t>As illustrated in the pyramid, the building blocks of reading comprehension can be divided into two main groups: </a:t>
            </a:r>
            <a:r>
              <a:rPr lang="en-US" sz="2000" b="1" dirty="0"/>
              <a:t>print-related skills</a:t>
            </a:r>
            <a:r>
              <a:rPr lang="en-US" sz="2000" dirty="0"/>
              <a:t> (yellow components) and </a:t>
            </a:r>
            <a:r>
              <a:rPr lang="en-US" sz="2000" b="1" dirty="0"/>
              <a:t>language-related skills</a:t>
            </a:r>
            <a:r>
              <a:rPr lang="en-US" sz="2000" dirty="0"/>
              <a:t> (blue components)</a:t>
            </a:r>
            <a:r>
              <a:rPr lang="en-US" sz="2000" dirty="0" smtClean="0"/>
              <a:t>.</a:t>
            </a:r>
          </a:p>
          <a:p>
            <a:endParaRPr lang="en-US" dirty="0"/>
          </a:p>
          <a:p>
            <a:endParaRPr lang="en-US" dirty="0"/>
          </a:p>
          <a:p>
            <a:endParaRPr lang="en-US" dirty="0"/>
          </a:p>
        </p:txBody>
      </p:sp>
      <p:sp>
        <p:nvSpPr>
          <p:cNvPr id="4" name="TextBox 3"/>
          <p:cNvSpPr txBox="1"/>
          <p:nvPr/>
        </p:nvSpPr>
        <p:spPr>
          <a:xfrm>
            <a:off x="395536" y="5098381"/>
            <a:ext cx="8568952" cy="1477328"/>
          </a:xfrm>
          <a:prstGeom prst="rect">
            <a:avLst/>
          </a:prstGeom>
          <a:noFill/>
        </p:spPr>
        <p:txBody>
          <a:bodyPr wrap="square" rtlCol="0">
            <a:spAutoFit/>
          </a:bodyPr>
          <a:lstStyle/>
          <a:p>
            <a:r>
              <a:rPr lang="en-US" dirty="0" smtClean="0"/>
              <a:t>All of these domains are explicitly taught in the EYFS but there are some things that you can do at home to help your child in learning to read and helping to foster a love of reading.  </a:t>
            </a:r>
          </a:p>
          <a:p>
            <a:pPr marL="285750" indent="-285750">
              <a:buFont typeface="Arial"/>
              <a:buChar char="•"/>
            </a:pPr>
            <a:r>
              <a:rPr lang="en-US" dirty="0"/>
              <a:t>Vocabulary </a:t>
            </a:r>
            <a:endParaRPr lang="en-US" dirty="0" smtClean="0"/>
          </a:p>
          <a:p>
            <a:pPr marL="285750" indent="-285750">
              <a:buFont typeface="Arial"/>
              <a:buChar char="•"/>
            </a:pPr>
            <a:r>
              <a:rPr lang="en-US" dirty="0" smtClean="0"/>
              <a:t>Phonics </a:t>
            </a:r>
          </a:p>
        </p:txBody>
      </p:sp>
      <p:sp>
        <p:nvSpPr>
          <p:cNvPr id="5" name="TextBox 4"/>
          <p:cNvSpPr txBox="1"/>
          <p:nvPr/>
        </p:nvSpPr>
        <p:spPr>
          <a:xfrm>
            <a:off x="107504" y="3717032"/>
            <a:ext cx="1656184" cy="215444"/>
          </a:xfrm>
          <a:prstGeom prst="rect">
            <a:avLst/>
          </a:prstGeom>
          <a:noFill/>
        </p:spPr>
        <p:txBody>
          <a:bodyPr wrap="square" rtlCol="0">
            <a:spAutoFit/>
          </a:bodyPr>
          <a:lstStyle/>
          <a:p>
            <a:r>
              <a:rPr lang="en-US" sz="800" dirty="0" smtClean="0"/>
              <a:t>A balanced literacy diet</a:t>
            </a:r>
            <a:endParaRPr lang="en-US" sz="800" dirty="0"/>
          </a:p>
        </p:txBody>
      </p:sp>
    </p:spTree>
    <p:extLst>
      <p:ext uri="{BB962C8B-B14F-4D97-AF65-F5344CB8AC3E}">
        <p14:creationId xmlns:p14="http://schemas.microsoft.com/office/powerpoint/2010/main" val="124596251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226_Learning words together.pdf"/>
          <p:cNvPicPr>
            <a:picLocks noGrp="1" noChangeAspect="1"/>
          </p:cNvPicPr>
          <p:nvPr>
            <p:ph sz="half" idx="1"/>
          </p:nvPr>
        </p:nvPicPr>
        <p:blipFill rotWithShape="1">
          <a:blip r:embed="rId2" cstate="print">
            <a:extLst>
              <a:ext uri="{28A0092B-C50C-407E-A947-70E740481C1C}">
                <a14:useLocalDpi xmlns:a14="http://schemas.microsoft.com/office/drawing/2010/main"/>
              </a:ext>
            </a:extLst>
          </a:blip>
          <a:srcRect l="-10985" r="-10985"/>
          <a:stretch/>
        </p:blipFill>
        <p:spPr>
          <a:xfrm rot="16200000">
            <a:off x="1562033" y="-1441920"/>
            <a:ext cx="6272525" cy="8093483"/>
          </a:xfrm>
        </p:spPr>
      </p:pic>
      <p:sp>
        <p:nvSpPr>
          <p:cNvPr id="4" name="Title 3"/>
          <p:cNvSpPr>
            <a:spLocks noGrp="1"/>
          </p:cNvSpPr>
          <p:nvPr>
            <p:ph type="title"/>
          </p:nvPr>
        </p:nvSpPr>
        <p:spPr>
          <a:xfrm>
            <a:off x="1259632" y="5571071"/>
            <a:ext cx="7520940" cy="548640"/>
          </a:xfrm>
        </p:spPr>
        <p:txBody>
          <a:bodyPr/>
          <a:lstStyle/>
          <a:p>
            <a:pPr algn="ctr"/>
            <a:r>
              <a:rPr lang="en-US" dirty="0" smtClean="0"/>
              <a:t>Word Awareness </a:t>
            </a:r>
            <a:endParaRPr lang="en-US" dirty="0"/>
          </a:p>
        </p:txBody>
      </p:sp>
    </p:spTree>
    <p:extLst>
      <p:ext uri="{BB962C8B-B14F-4D97-AF65-F5344CB8AC3E}">
        <p14:creationId xmlns:p14="http://schemas.microsoft.com/office/powerpoint/2010/main" val="179416114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27_Learning words together.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327074" y="-1507603"/>
            <a:ext cx="6309321" cy="9324529"/>
          </a:xfrm>
          <a:prstGeom prst="rect">
            <a:avLst/>
          </a:prstGeom>
        </p:spPr>
      </p:pic>
    </p:spTree>
    <p:extLst>
      <p:ext uri="{BB962C8B-B14F-4D97-AF65-F5344CB8AC3E}">
        <p14:creationId xmlns:p14="http://schemas.microsoft.com/office/powerpoint/2010/main" val="115623256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25_Literacy floats on a sea of words.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714435" y="-1199331"/>
            <a:ext cx="5660364" cy="8010129"/>
          </a:xfrm>
          <a:prstGeom prst="rect">
            <a:avLst/>
          </a:prstGeom>
        </p:spPr>
      </p:pic>
    </p:spTree>
    <p:extLst>
      <p:ext uri="{BB962C8B-B14F-4D97-AF65-F5344CB8AC3E}">
        <p14:creationId xmlns:p14="http://schemas.microsoft.com/office/powerpoint/2010/main" val="246930188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566" y="355758"/>
            <a:ext cx="7772400" cy="2141983"/>
          </a:xfrm>
        </p:spPr>
        <p:txBody>
          <a:bodyPr>
            <a:normAutofit/>
          </a:bodyPr>
          <a:lstStyle/>
          <a:p>
            <a:r>
              <a:rPr lang="en-US" sz="6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Welcome to</a:t>
            </a:r>
            <a:r>
              <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en-US" sz="6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Fun with Phonics</a:t>
            </a:r>
            <a:r>
              <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rPr>
              <a:t>!</a:t>
            </a:r>
            <a:endPar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3" name="AutoShape 2" descr="data:image/jpeg;base64,/9j/4AAQSkZJRgABAQAAAQABAAD/2wCEAAkGBhQSEBQUEhQVFRQWFxYWFxgYGBYaFRgXFBcXFhQVGxcYGycfFxkjGRUXIC8gIycpLCwsFh4xNTAqNSYrLCkBCQoKDgwOGg8PGjAjHyQpLCktLCwsLCksKiosNCwsLCosNC8sLCopKi0sKiwpLCwsLC4pLCwsLSwqLCwsLCwsLP/AABEIAJEBWwMBIgACEQEDEQH/xAAcAAABBQEBAQAAAAAAAAAAAAAAAwQFBgcBAgj/xABSEAACAQIDBAYGBAgKCAYDAAABAgMAEQQSIQUGMUEHE1FhcZEiMoGhsdFCUpLBFCMzYnKCovAIFUNTk6OywtLhFiQ0RFRzg9MXlLPD4/ElY4T/xAAbAQABBQEBAAAAAAAAAAAAAAAAAQIDBAUGB//EADQRAAEDAgQCCAUFAAMAAAAAAAEAAgMEEQUSITFBURNhcYGRobHwFCIywdEGFUJS4SNykv/aAAwDAQACEQMRAD8A3GiiihCKKKKEIooooQiiiihCKKKKEIooooQiiivEkyr6xA8SB8aEL3RTGTbmHX1p4R4yIPvpI7z4X/iYP6RPnTsjuSYZGDcjxUnRUV/pThP+Jh+2vzr0u82FP+8w/wBInzpejdyKTpWf2HipOimSbbw54TxHwkQ/fTmOdW9VgfAg/CmkEbpwcDsUpRRRSJyKKK5moQu1wmu1E7yzOMPJ1ZIYqwBGhvbkeR76UC5skJsLqTWYEkAjTj3V7rN9lzIJ4TCMpvdrC34v0lYN2+kLWOtxflWiwtcCpZoujda91BTzdM3Nay90V5d7C9ViffBgzFIg0algTms7ZCQxVctuINrkXtyprI3P+kJ8krIxdxVpopLDYgOoZdQQCPA6ilajUqKKKKEIooooQivLuALnQDXyr1TDbElon71YeYNI42BKUC5snwNdqH3dxxeJQ3rAZT7NL+VqmKZFIJGB7diLpXtLHFp4IoooqRNRRRRQhFFFQ22d4FgKghmZr2VRdjbUnsAHaTzHbSgEmwSOcGi5UzTaTHqpsTrTbZm1lnjDIdDfkQQQbEEHUEEEEd1UXeqH/WWBAZpVURMeMRDKhI00s0ge41uCOypI48zspNlFLLkbmAutKR7i4rpaq/DvZhIktJi8OGA1Bmiv5ZqgNpb6LLJbD4iIRgEtKMrLmvogJIW9sxPOw5caRkbnmwTpJWxtzFX8Gu1Sdh9JuCaNBJiEEpHpKokax58FOlNNp9I8kpKYKOw4dbIPgvzv4U9lPI82AUUtVFELuPdxV+mnVFLOwVRxJIAHtNV3G9IGFQ2RmmbsiUsPtGy++qFiozJeTFStKRqS7WRe2w4AeQqPw++2ARrO0pUHhFGLHwZmAA9lWxSMYLvPgqHx00xtE23WfdvVXfEb/Tt+SgSPvkYsfspb41yM7Tn/AJRkU/VRIx5uC3lUJhemPZsP5LDYi/aVizfaMpNepP4QGH+jhZz4tGPgxphcG/QzxUogkdrLIe7T34KxJuRM/wCWxMh7uslb3ZlHupzD0dYYetdj4L94J99Ux/4QacsG/tlUfBDTeT+EI30cEvtnP3RUwyTnbTsspRS043F+25Wlw7nYVeEQ8z9xp0m7+HHCFPK/xrIJP4QM/wBHCwjxkc/ACkG6e8YfVgw49kp/vimETHcnxUojhbs0eC2sbIhH8lH9hflQdlQ/zUf2F+VYc/TftFvVjgHhFKfjJSLdLu1m4ZB4QH770dFKeKC6EcvJbm+wcOeMER/UX5U3fdLCHjh4vYtvhWHt0m7ZPB2HhBF96Uk+/e2W/l5R4JCv9yniKbgT5qJ0lNxy+S3L/RKAep1kf6Esq/Bq7/EDr+TxeIX9IpIP21J99YK+822G44mf7aL8LUm209qtxxWI/wDMMPg9P6GY7+l/VRmakGxA7Db0K3yWDGoDlmhl/TiZT5xtb3VTsTiczucQcs2Y29IjLr6HVsbWFrajne9ZbIm0G9bEzHxxEh/vUyl2BiTqZbnvkc/dU0cUjDct8rKvNNTvFhJ53X0HsTfSFkVZnKSABXzoyjOAM3pWy8e+pLaOPheIkSxkEaHOlj7b1hMUZxUaxYhgmJTSKYEjN2K508/3DJ9n4hbrLIj20Kyx5z5t6XvpjqME3bf34JWYjlHzkef+/ZabsLFwpPeSWNFs2Us6qD+Pl4Emx5cO2rid88Co1xmFH/Wi+5qxDa+zI5YcIr3XLE1sg0HptyPLTtpjg9ylZrtL+KXVmAtp9XtzHkBTpaUvddFPXRsZlO62Xbu/UBhY4eZHUXzSgho0A4m/Bm7F89BVEh3vwpGVsWiob3ADs1jq13CH0jc3I7dKrm1l/CAsSXigT1YxbX85rjU00TdSLmz+a/4akbTuaLR+KrvroXOzTdw10Wv4LpX2ZEgX8IJsLaRTcv1KJOmzZo4PK3hE/wB9qyUbsQ/n/a/yr2N3Ifqn7TVH+3lTHGYeR8P9Wnv064AcFxB8I1+9xTeTp8wfKDEn2RD/ANys7GwIPqftN869jYkP82vv+dO/b0w41HyPl+Vd5P4QEH0cLMfFox8L03f+EGvLBN7ZgPhGaqQ2VCP5JPsinEOxQfVhU+CD5U19JHGLyOAHWbJWYq6Q2jYT2Kdk/hCP9HBoPGYn4Rimn/jbPiJI4vwaJRI6ITnckB2CkjhrrSMe7ch4Qe5BTjDbsziSNuqACuhPpJwDAnn2VQqJKFsbv+Zl7H+Q/KsxVVU54HQO35H8Kz7c3kk2fD18cayqGUSKWKkK2gYEA2OYqNQeNS+6HSlhMeRGCYZzwjkt6R/MYaP4aHuppjcIssbxuLq6lTz4iqtg+jDCowZy7kWNgxRARrcBfSH2q4/CsWggpSycm4Olhe4PloeZ4roqmCR8t2jQjX3utiknVRckAd9N8LtaORiEbNbiRfKO7NwJ7hVAl2okuJ/BuszzBcxS5JCi3En6WoNuNtauux8BkUC1h2VuUlTJUjPkyt4X3P4HioZI2Ri17nyClqKKKvquioHeDYPXZWDMjrezLlvZrZhZgQQbDlyFOtv7T6iFpLXyjhwuSQAL8tSNeVVWXfl4WKzooNr+jIlrG416woRqDyt8KljY8/MxQSyRj5H8VESbcm2aZVKdccrSKgIUtrdnHYtySy6lTci6my0CfeXEbRTFvOw1RVRQLRpeVLgDieVybnSvO1ExOIxrYuSaENmuuSeP0FHqIt20AHnqeJqUwmyetjmfMieiBIEeNlurrIWSzZVuFPosQAdeBsNBkeuZw1WZLNpkYbjh1dSrWC3XU+k8hEakZiF49iLrqx/zNhUhtDZ4mCgkxxoLJGtrDtJJ9ZjzPPyAclWYjWJUXRFE0RCjnrm9Jjzbn4WA9rhmLC7RWvyli8vWqy1jLbLPkmnLhrsnWwN3VC3tZP2n8T2fuKspKovIKKQCPG4jfLfKGGUm1rkW1AI4Uz2xiLkJyGp8Tw93xqZuugVWUll3HUqO2wBiNHzZBwUMQPE24n4VHLu9D/Nk/rP86kK8GVkIZDYinSM+UloBPWoIp35gHPIHUU2w278LuqLGt2IA9Y8efGnG0diwpPIojT0TbgOQFque7kq4hBM0KpIpK5gB6Wliw521I176jt4ThI5Wz9YZmsxVb8xobkWArkYscz1/QuiPytILW2d81xrwFgBuulkw17aPOJb3INySNLHt112VZGzoh/Jp9lflXsYVBwRfsr8qUMoJ9EEDvNz52FdrsGWIva3h9lyr3OBIzX8fuvIjHYPIV6oop6iReiuXrt6VCKKL1y9IhdoJrmavEp0oQAluqbLnytl+tY5fOk8wp/HvgEw3V9WTIFyjgU8SDx8KijvI44iAeMcY+6oukVs040sV5xEINOsPihOoikIWUC0bngwHBGPwP7hJdvyEXCwkd0cfyp3s7aEshLOIUiTV3MUfkNNWPZTSblSMbbRK4jZbFIOsPVpHG3WMeX4x/RA5sbaCozGY/riFQZIV9Ve385u1jVkxW2VlSJRlRpFLRF1VlJDFQrXFlJAGot5VAybXnVirxxBgbEdUnypFI4AbL3BPYWNmHY2vkeI9lK2RvVJU/VN2B7gRr5g02/juX6kX9FH8q94beSRJFZo4yoNzljQN7CBoafmsoAwE6m/vtXZY2Q2dSp7wR8a5Xdv77ozoVUgAHQgEtmtcW7NKipt6sORdUkVuwBch8209lJ0zRunmie7WMEhSlFMsBtZJR6OhHEGntSggi4VJ7HMOVwsUGkc7qboxU9xpaikexr25XC4SxyOjdmabFPcDvtNFpKgkXtHov8j5CrPsnemDEEKjEOb+gws2mptyOnYapLIDUxuVgR17yfVTKPFz8lPnXE47gVFFTPqWjKQOGxOw0235WXWYTi9TNM2FxzX57++1XWoXevGzRYctCBe9mbmin6QHjpflfyR3n3qGFKKih5CQSpNgE7bjgTy9p8XOzd4YcUhC8belG3rAHQ6fSHePdXE09JNAGVkkWaO/cR18uq+naupkmjlLqdj7Pt797rJYsU2Bx8WJUkkOJT+cL2lU9uYZh+tX1JC4KgrqCAQe0HUGvmbf/A9TIi/Rs5U/m+jp4j9+NfRe7sZXB4cNxEMQPiI1Br0mSSOVrZIvpOo99Sw6ZsrG5JfqGh7vypGiiioVZSGLwiyKVYAgixB1BB4gjnWY9LuCjwmzCkShOumjQ25hQ0hv2/k1HhWq1nvSfgIphCuJJWBXZi17WfLlQE8gcze0Ac6liBLgFFKQ1pcRssi2BgQYMxOVLks3Mk6KijmxA4ctSdKfNiyElYHq1REyAE+h+OiN78SxI1bifCwCsciOT1duqQskYHDKDa/eTYEnn5AQm8EhtYcLi/s4VsluVl1zbH9JUFvM6oxO3IyQVQgn1wAAl/rKL+iD9XgDw0NgvgN540zZomNwBoRw58a0PcLc3By7Pglkw8ckjhizPdrkOy8CbDQDgKnJN2NmBxGYMIHPBLRhyDwsvrVxs36siildEI3HKSDtw0PHZbzcKYQHfcrO9l73Ya9jmjJ5sNO70gTb207x0oaQkEEGxBGoIsLG9WTbvRPhJkPUKcPJyKlil+xkJOn6NvbWXYSZ8JO8E/o5GKsDwVhzB+qffcGtvCMdp6+4ZoRuDoe3kR7KzcRwtzWXYrNXlrc+HO3Goh96IgdAx7wB95p1hNrxy6Kdew6H/P2V0GdrtAVg/DSx/O5ht73T3HbancKsbGKNLZVU29XUEn6Wvs7qX2pjhierlIAkC5HA4XBuCO43PwqKxO2IkNi2vYASfdwpkd5IgdFc+wfeazG0FLC9j2AAtv333vxPPXW60viKudjmuaSHDstba3ActOCmjYCoeXelASFVmHboBXjaO3Y2iIUm7Ai1tRfTXsqydEewMPiExBnhjlKtGFzqDYEOTa/s8qbimJtoYDNuBbbrNk7D8MExPSg+igsFvEjsFIKk8L2IPd3V427thowFTQm5v2AffTrpO2ZHh9oKsMaxoYo2yoAFvmcE2HP0RULt9b5T4jz/APqnUlcaqmEzdLgHrUslBFDUtbbTXTrClsNuZtSYA9XIAdQWdEFj3ZgfdUVtXD4nAzNDKbPlB9bOtm4MCfb5Vtm4e0uv2dh3OpCdW36URMZ88oPtrP8ApowJ/CsO4GskRTxaNyQP6wVyGH49Uz4gaWYAWzDS97t7SeRW9JRwiK4HkFD7L3C2hiYkmS2RxmXNLYkcjble1QR2pMgeJicwJXU+kpBswv7LV9FbMwQhgiiHCNET7ChfurDekXYxj2pKqj8syyJ3mbj/AFmYU/BsekramSJ9gLEttyvx15EJKijjDAbJ3srotxeIw8c6PEOsXMqszhrH1SSEI1GvHnUNsraTRyNHK3oi4uTcAqbGx5jjW7Y6UYPAuRwggNv+kll94FZrup0WR4vCRTvPIrSBrgKtgVdk4n9Go8N/UTgJKiqNmBwDbA8bmxt1AIqqFsrejA1sqxt3GjIOrYekdSDyHKp/d/okfEwRznEIiyKHACMzAHkbsovTZuivEJh555WWMRLIyqRmdxGCbmxslwNNTx4VJbuNtp8JD+DFFgC5YyeovlUkX9K54g+VX8SxMzx5qOdjbOsS46bbC4IJ7FFSUgpxkcCfVUfFB8LNNEG1R3jJtocjFc1jw4e+ps7s7UeBT1cphy9YPTjy5SM2bLmve3dekMHuhjMbicSvomaNz1xdwPTZmBsQLG5VuGlbhg9nsuDSFiM4gWInlmEYQnwvVbFcddRNjZG5rnfy3NtAb6Eb3U0VIyQlxasKwe1WnSNHt+KBCkaEqTcX7wedWGPaaSKEndUkUehIxADAfQY/A/uIrb3R1icDB18jxFVKr6DPmu2gOqDn3063c6OpMTEcTiZRh4LZg7asy/X1ICp2EnXkLWNb37zSsh6bOC29r73PIDclZkmGF8lthySmHxsbmyspPcQaWdARXNodGAaAz4DErilW91AGY5eIUqSCw+qQD7rw2w9rFwUc3IGh7R39/wA6vUOKQVgPRnbQ6EEHrBsQsuswt9OM7TcJr+Dq+PiRxdGlhVhci6syhhcajQmtjj6M9ng/7MD4vKfi9Y4zWx8J/wD2wn9ta+i+ftrhP1bUzwSsETy24dsSOXJdPhjWuhFxwC+ctmY1cNipMwugMiEcdA+nj6tT8u2sNbNHLb8xgwPsNqldz9zMNjJsf+EKxMeJdVyuy2BZyeHHUVK/+DmEMr/jpQDqsalMyrYDUsCW1vrYcbVtn9S01K8xPvcAX0uDcA8D18bKrNhgqPmKrGHx6OLqwPx8qYYveONDZbue7h5/Klt9+j58ABLG5kgJyljo6E8A1tCD2i3YRwvad1Oj7DYfCfhWPAY5OsKvfq40tcAqPXe1r3vqbAczdn/UlOynbOw5sxsABqTysdu/7hUY8Db0hDjoqTHvUv0kYd4IPyq3bC25HFhGlBDFmNgOJYABVPMdvgamdnbO2TtOGTqoUTJoxVBDIl75WuuhBseNxobisqwcXVYp4gwdVd0zA3VshIDC2liB76qNrG4yDSytcwtc0uBG45e+5XW0zMPvURC5ym2u3WrGA0jNJIbsxuT+/Ll7K8SYWxDKSrDUEaEHxpxFmN8qlramwJt411HvXWtiYGZANLWsuRdLJn6QnVR21dsjEWwuJHpHKY5QNQ7EqAyjkeBI7eHOvo/CMCgtwsLeFfNOBw4l2xhk5GfDg+AZGb3Xr6XQgVz0lOyBxbHoLnTgOzl6Lt6ed80LHSamw14ntStFcBrtRqZFU/pYwIk2RitNVVH/AKORGPuBq4VF70YTrcDiY+OeCVR4lGA99K02ISHZfPG6zfiWHY594H+dJ7fkUQspT0jIjB+YUK4KeFyD7PCkt0pfyg7QrfEfeKW3mX8X7RW9vCuW+ivI5kea1boxe+ysP3dYPKWSs96X4r7SWwuWhisBqSc0gFhxJ0q+dFL32XF3PMP6xj99Se095sJBi4opiFnkAyNkJsGYqoMlvRBYEcfG1eRw1L6TFZpI2F5u/Qdt77FdmWh8TQTbZON1o5VwWHE9+tESh83rXtwb861r996zrf8A3abF7ZjigtnkhRpDyQKWUu1vzQunPTtrR94MbNFAz4eHr5BwTNb224tb6o1PKqL0SYtp8Rjppjmnbqrk6EAmS4A5AFVFuWUCo8NfLC2fEWWFgRYc3EcOAG+u9u1EgByxn3ZN9qbM2Ps4pBPFJiJSAXa5JUH6RAdQt+IUXNvZeK6QNxI8LGmKwjHqGK3BJOTOLoytxKnv1BI1N9LXvnvDs/DYorisF1srIrdZ1cRDDVRq5ubZbeyoHfDpJgxGCkwy4eZCyplzhAoCsrKQAb2sulu2tqgkrnPhlYHkO+sucC0g21AvpbhZQyCOzgbdSV3b6LoRhhiNoSFAVD5AwRUUi4Ludb2I0FrXtrUzHuRs04CWWBBMOrmZZC7lrqracRbKRa1uWt6d9JUDTbJLRXIBilsOcY1J8AGDfq35U06Pwf4ifvGKt3iza+FUJKuqnp/i3TOB6UNyg2AG/D3zunhjWuyW4Xuq/wBH3R5FNAMXjDeM5iiZsq5UuGd2BBtcHQEaC541d9yZ8Awm/i8AAMvWWEgBNmyMM/Kwbh2Uw3Ri/CdgrEhGZoJofB/TUX7OIPtqN6HdmSw/hfWxPHdogM6lblOszAX42zDh20mISPqWVT5ZDdjw1rL2Fs1tuP5F0sYDS0AbjdQXTOv+vRHtgX3SS1DYrBNKj5foxu58EGb7qm+mr/bIP+R/7j02jGTBMfpTnIP0F1bzNvI13H6e1w+P/r9ysHFDlma7kT9lZuhbaGbDTwn+TkDjwlW39qM+dWDfDd84mXAsBcRYlWfuTKXa/dmjQe0VnfRFjuq2g0R4Sxuv60ZDj3K/nW03rgMcz0WJukZxFx3jKfO66CC0kQCTXEqXKZhnVVYrzCuWCnwJRvKq9vHur+EY3Az2FoXbrP0VHWReP4xbfrVU8LvLbeSQX9Bz+C910UBf61SP1jWpVnTwy4ZIx7Tq6O//AKBBHd+FI1wlBHI+ip3Svj+r2a685Xjj9l87e6M+dL9F5vsqD/qj+ukqq9NuO1w0P/MlPuRf79WjorP/AOLh/Sl/9V60ZoOjwON39pL+Th9lG115z2Kkb3dJ2IZ8ThlSJI7ywk2ZnKgtGTfMACRflper30aPfZWH8JB5SyVie8f+2Yn/AJ83/qtWzdFTX2XF3NMP6xj99auO0cNPhkfRNtdzSev5SooHl0pvyWabf2/iMJtLHfg8pjLzNmsFNxcsPWBt6x4dtbJhcQ74BHLfjGwytmGhztEDmFuHpG9Yj0hLbamK/wCYD5oh++tP6Pt74JsHFC8iLNGgjZHYKWCDKrLc+kCoHDgb03G6bPRQVEbLmzcxA1tlFr9WlkQOs9zSVlWy8bNjMRh4J55pI5JYlYPI7CxYAmxNr2Jrat8dnYaXCZMVKYIA6aqyoLi4RNVIt3W+iOysk3x2FHs7FxHDTZ/5RRdS0ZRgUBKnUdmg4GtFg3x2ftHCmPEukeYDPHI2Qqw1ujm17EXBBv2jiKkxgOlNPV04d0Y1+Uat13tz07NOsJIdMzHb9aT3Z2jsrAI6w4xWDsGOd82oFhbKoArLJXT8OlMJvGZZchHAoWJX2WtVp3mfZGHwzxYZBPM/quGZsh4Bus4WH1V486q+wMJxYjw8Of791bWBUo6R9QM93WHz2BNuNhr1aqhiEoZCQbd3WuS/7bF+nD/bFfRjc6+doyv8Yw5yFUSw5iTYAB1JJJ4C163WTejCDjisOP8ArR/4qxP1hG+SaMNaTo7Ydis4YQIRfkFWujtbYvaq9mK+LTVSd7dpth9vPMhsUkhJ716uMOp7ipI9tTGxd+sNhMdtFnLOk0qtG0YDBsufNrcfX41St7tspisbLPGGCOVsGsG9FFXUAkDVe2rWH0Upr5JJGHI6JoudjcMuPIqSR46MAHUH8raukOENs3EX1ChWPgkiMfcDSXSPh2k2XOIwTojWGt0WRWa1uWUX9lVrenpRwk+DnhjExaSMoCUAUFuZJa+nhURux0tvh4ViniMoQBUdWyvlHqq1wQbDS+mg58axKTCa5sMcrY/mjkzZTpcfLz/6qZ8rCSL7j8qG3V3AxOOjd0Ijj0AL5gsh7BYG4Hba1zbttE7OiyYkpdWyl1zKbqcptmU8wbeRq27wdLE+JQw4eLqQ/okhi8pB0yrYALfhpc9lqqX4E0KyB1KuBYg6Ed1d1hprXudLUtDRfRosbdpG91lVZjyZGnU6eKuGwN9IcOJFY3+kCL6sNMtwD500wWOWXMykakkgcr62tyo3B3VwWKhkbFSlGWTKo61E9HKpvZhc6k+VV/ZTCPEuFN1BcA3vcK3om446fGtCmxJktQ+EA3ba+mmvLms2qw4NgzA7Kd3EUPt2Ingskr/0cb294FaljNrSSSSFZSiocosFIuACzMWB0BNrC3A1lm4Oy5TOcSLqGDolvXcv62Xs0v6R0AN+y+wbG3RWwaVVY8ha6qPqqDy7+JOpoeWtdnfrfYfdXGhz2iKM2tufspvd3GNLAjsLFlBPtHwqVpOGEKLClKzzqVpgWFiiuMtxY12ikSr5Z2NH1WLljP0esT2xvb+6afb1RFY9eeRh4G3zrm8UfV7axQ4f6xN/WZmH9oVaN6ti58HDJbgiK3gyix9jf2quSVohdFE7Z5I77Ajz071jyUodK+biwNd3XIPlr3J90YbxYaHZwWaeKNhLJo7qrWJBBsTe2tVLpV2vDiMZG+HlWQCFVLIbgMHkNr9tmBqAbYRvoTbwr0NhHtNZ0GBNhrHVgJub6aW1Vl2JRFgZdbjsze7DPh4pHxECs8aMwMsYIYqCwILXBBvWZba3kXBbYkxGEeOWOQKzqrAo2cDrFzLezZ1zX5E+INXOwmB4+6lYthHnrVai/TcdM97rlzXAgtO1jr5J8uJxkb6haPP0tYGRQZMNI7rqFZIWAPczNp42qi72b1S7SmU5AqRghEGpANiSzWFybDsGmnMluuxRfh8bVY9k4aK2UgIf2T7fnV6jwCnpH9JG03G1yTa+9vd1XkxUPFl43Y6VpMLAIJYetCDKhz5GCjgjXU3A4DhpprTibpkkeGSNsMl3DqpV2CqrDKAVKnMRftF+wUtid2UY3Kg+IFISbnIeVj2i1I/9P0T5DIYxcm+538UoxQhtrqB3X3vxWzluiZoZNcsitkJHo5lYWsdLG3Gw00FSy9MmMzsckBUgBVytZbX1BDXYm/M20Frc1F2TPh9YnbL2DVfappvPiIZNMRAM314vRb2rwPstVqbBaSZ5kkjBcdyR78d1A3FXD5QPNQu2dq4naGIjaYekwCJlQquXMTpfjqTrc1P7Wdes6tfViURjxHrH2sTU/snYo6qNgxbqcxiLqysA4NgRbUBrEWvfUVBzNHh2KiJ3k4lpgQtzzCc/b5Vp08DKdgYwWA4clQqp3Tm5VfTZGJEnX4dWGQ5g4IXKe0FiB/8AdKtvdtI3vipdOPpoPhxqWxMjzflHJHIcFHcFGgpNdmqOVRy4fDM7M9gPaAfslZijo25ffqqqMPKW6y5z5s2a5zZr3zZu2+t6enamNPHEYj+mk/xVYhhF7KPwQdlPdQsdbMAe5N/d3jgqpNh5pTmlZnNrXZmY9wuTwpSCfFRrkjllRQSQqyOq3PE2BAq0DDDsrhwo7KU0TCMpGiQYs+97KqJst2uW1Jub8Tc6kk8zQMPOFyBmCXvlDsFueJy8L+yrcIBXh4B2U40jSNU0YpJcqs4TYpJu1cn2EeXkauePwXVMiEa5AT4ktf5eykDGKZTtjnjEjNjsnVFXPBMWu3G6qUGwzz8gK9vsE8iRVqEYruSp/hmqA4lLe91WcPsDX0rn4VPYbChRTgLXalZE1myqzVUk31FQG1tkZ2zDQ1HDYbdvu/zq3la51YqN1O0m6njxCWNuUKsw7A7bmnH8QC3Cp8LXbUogamur5id1XV3fHZ7zUts3dpHUkqDrYaD9+dOHW5A7fcOZqw4zZscKpklIv2+lm55gF1Hw1pjomjSyniqJX/MSoZd10ANgBoeGlNCFxSCKUgTAWSQ8HH1GPb2H9xMyTAAky2Hb1b1ByYCDnirf9NqQNACe57nEElQOH3WZnmVjkMSM5BW5OXlxFvGnmwdjKkZxGIJWFftORrlX7z+5vGysNHLHmeTP6Bj6zKULppdTm9a2mvK/hVa3kSCRzHLixFlsBH1bjIB9EA9/PnTOja3UKx00knyuOhVo6IsU+MxeIlYZYoo0jjQequdi1vG0evjWvggCso3QwMuz4DHErNmYuzNFICSQABYcAAPjUvidvYnKcwyDmxjksO/XTTvrOkie997jxC145442WAOnUVoKyA16qkbEx0gxCp1jSBlZjmykrYixuoGhuRbu051dVOlV5IzG7KVZhlErcwXJZQouTYCmX8ew8pFPgb/Cnk0dxVd2lsdibrx8KqzdLl/4rX67/ZWWZP537lmnShujNPj/AMJwa9YJFUvqq5ZI7L9Ii4KheHYatq4HPhRE4sTEqkcbHKB7bEe6lZZXQgOnE2uO/uPzpzXH4tWVhcxs7Q3KbtI9dyr0EEPzFutxY3Vawu5aKLyOWPYPRXz1PwqC2ltOIMY8MosNDIPgpOp8fLtqT6SnxC4YPCQYgfxy63sbZWuDqoOhHeD4ZtDt+QcETyb5102C9JXj4mrlL9dG8BbmBYX5DlzWHWxGmHRUkYaf7ce47hWlI+2vYSq0NvYg8Ix7Ef517G1cWeETeyJzXZfERhcx+2VB5eKsDxA0iyWqHGLxx4QSeyCT5UoBtE8MPP8A+Wk/wUhqY09uGVA5eP8AincLtR4+BuvYeHs7KlsNtNpELLG9hoSASL+IqpYbBbQ+ngsSw7oJQR+zY1ZcHj8Vh8KVbCyouoDyRyJlzdtxb30nSsfsU400sP1jTxTiV2+mcndxk+wOH6xFIkZfSRAp+u1mf2aZV9gv31CYSVkNwxudTfUH2GpODaRmdYiACeLDgAPWNu4XNPIIUQeCbJRcQ8YjzEuXJklzakowKKv2ST+sKaSzzRO0ZPWxg+iHGZSp1UgnUaEcKkMPOkpYgjU6DmANFFu4ACvQNgDzQ5D+ibmM+w5l+zSXSkXGii7wN9aFu704/wDEvvpzhdgzSXKNGyjgwbQ91uIPjapHEbKilXUEd6syn9ki/tppgtkzYbOMNObNraVQ9j2gixHvpS4jZNbE0/Uo5CbkHQg2PiK92qJn3PxpcnrFbMSSesZRc9xAt7KcQdG20JPVkhP/APSL+XGmmpy7hSNw0P8ApkCfWrjG3KhehjaZ5xf0zf4aUHQftE8Xw48ZZP8At1Ea1hFvup24M8G+by/1Pdn7MXEA9U+VxxRuXtHLvtTvZ27coxCdYvoL6RIIKkr6o87ceQNQ6dD+0cK6zJPAjrqCHkPiCDFYg8CDoa0HBdZ1adbl6zKM+S+TNzy31t41xeMYpV0YLGPDmPBAv9Tew6X6ib/ddFS4VTSua9zbObYm2jT3a27BYKnb4uBiluQPxa/2nqI/CF+svmK0jEzKLBhmJ4C1/jpULtHdSfE6RR4OIH6Tw9Y/9kKPI1ZwTF5xTsiEHygWzZrA91vS6rYhg0c0zpTLYnW2W/3VROJT6y/aHzrycYn10+0vzqbHQFMxu2LiBPZCQPIMAKVX+D2/PGr/AEB/7tdR8eOXvwWV+yj+3l/qrxx8f84n2l+deTtKL+cT7S/OrOv8HvtxvlB/8tKL/B8XnjW9kI/7lHx4S/so/sfJVM7Vh/nU+0K8nbEP86nnVtl6BoUF3xzKO9EHxeo7E9FmBT/fJ5D+ZGlvNtKc2sc76R6pj8KhZ9b7eCgv46h/nF9/yp5s5xOT1RzAcTZso9pFr93GnGF3DwyNc55ByDkW9oQC/wAKsEcYUAKAAOAAAA8AOFWWved1Rkp4B9BJ8Pwm2H2cqDtJ4n9+ArqYBQeApw8gUXJAA5moLam3bjLHex0vzPcOyi10AhosEnt3GL6i8B6x7T2eyo2DCoEM85ywL9qQ/VX508/iVox1mKGSMWsoIzOTwQdnffhVz2N0dLjYxJjlYDQxwqxQIg4A21ub3/zvUM0rY23KsU1O6Z9vHqVB2Vt9sU+JspVVw7iNRyHIADn7yandkbEm6vDT46BTLEQULH0rD1BLyVr8CbgEC9uVg21uxhsGVXDRLHdXzEXLNYpa7MST51eUwCyRWIBuLVSkqDlaTqDe61Y6Vud7W6EWse5I7Fx8cyAjwIOhBHEEciKkpMAjDgKomLwkmDmBTVSQBc8eSxsfcr8vVOljVk2LvF1jZGVka17G2o4XBUkaEi/iKqvisMzNR73V2Oe5yP0d69YUjgtixxXyIq342AF/KpCgUVATdWAANkVwiu0GhKq9vEyrbxqAkgeY5YyQBqSOJI4C/ZUvtvCNLMoHqgXPeToB7veKmNlbNEa8KzHUQmqunk2aLNHqfNWekyRBrdzqfwqfMJE0cX7x99Wbd3a4lWx9ddGHwPtqRxWAVxqKZYbZAR8wGo0v3Hl3ipYaJkEhfDoDuOHaOXokM2dmV/cVLV2uCu1eVdFFFFCEVwqK7RQhVbb+4mElBYJ1T/Wjsvmvqnyv31m67vPFFLJG2cuMkelmyswW/G1yOV+dbdNHmFqgE3RjEmb0rBswXMcga975fHW3C/KrsFSWA5iTyWbU0TZCCwAc1jEuz5IfRlRkPYykeV+NPN3Y2knMeb0WRgwJ5cQR3ggH2Vu7YRWTI6qy9jAEeRqt7R6OsK7Z41aF+TRMV/ZN18gKsNrmkWcLKm7C3NN2Ov26LN8TjWw0piazgAEEaGx7RrrTmLbsZ43XxHyqa2h0TS3LRziQn+cBVvtC9/IVX8buRjIvWgZh2pZx5Lc+6rUc0Tho5UJqedh1afX0UjFi0b1WU+0X8qWqnSxFTZgVPYQQfI16jxDL6rMPAmp8qq9JzCucWIZfVZl8CR8Kdx7wYheEr+0hv7QNUlNsSj6V/EA/dSw2+/MKfYR99MMYO4UjZy3YkK04ve+UgiRs3YoVQT4kDhURLt7EMQwCgA3C6+839KotdsC9ynkf8qcjbqWsUbzFZRweB8hllbmJ012A5AcPVahxaQMDGGwHiTzJ9hWdNvAxpKqhtbFSfVJ4jTvt51Kxb5kDSFPtH5Vna7XRSbBrHiLDlwPGn0e3o7fS8h86Zh+GNpWOiIuASW9h1t3G6fV4m6Qtex1jbXtHHvFleTvzJyjTzNJtvvNyWMexj/eqmfx/H+d5D515O8EfY3kPnWl8LH/VUTXS/wB1bZN7sQfpKvgo++9M5ttzt60r+w2H7NqrbbxLyQ+YpJ94m5IPaSflUghaNmhROqnu3cfEqdY3Nzqe/jXKrcm3JTwIHgPnemsuLdvWZj7dPKpcqgMgVmnx8aesw8OJ8hUdiN4fqL7W+Q+dQlSWzd3MRiPyULsPrWsn2msPfQcrRclIC95s0JniMUzm7En4DwFcwmBklkVYVZ3vcBRc6c+4d50q/wCx+ig6NiZLfmR/e5HwHtq97M2NDh0ywxqg524nvLHVj41SlrWNFma+i0afDJXm8mg81WNmbsSuY2xQS6kNkUXGfkxJ4kdwtftsKuKrYV7tXGGlZUkjpDdy6GKJsQs1UDe+XPKFUFiisSAL2zFcvtOU6d1W/YmKDxBlNwRcHuNQe09gS9czxFfTtcMDoVFgRbjpbTu41NbC2b1MSpe9hx7SdSfMmpJCwxtAOoUMTXiZ5cND9tl427sfrksDYgggjkVNwe/UcKj9j7vOknWSMGIBUWXKoBIJ4kkk2HPlVmoqISODcoOinMTC4PI1C4BXaKKYpEUUUUISX4OL3pWiihCKKKKEIooooQiiiihCKKKKEIooooQiiiihCKKKKEJKfDI4s6qw7GAI8jUPityMFJxw6D9C6f2CKnaKc17m7GyY6Nj/AKgD2ql4noqwreo8qfrKw/aW/vqMn6Ij9DEexo/vDfdWj0VOKqUfyVV1BTu3b9llE3RTih6rwt7XB/s0yk6NsaOEat4SJ95FbJRUorpRyUBwqA8x3rEpNwcaP93b2NGfg1JHczGD/d5PIfca3KinfHv5BRnCIv7Hy/Cwz/Q/Gf8ADS+X+del3Kxp/wB3k/ZHxNbjRS/uD+QR+0Rf2PksWTo9xx/kLeLxj+9TuDovxjceqXxcn+yprXqKYa+Q8k8YTANyfH/FmeG6I5D+UxCD9FC3vJFS+D6KsMv5R5ZD4hR+yL++rrRUTquV3FTsw+nb/Hx1UTgN1MLD+TgjB7SMzfaa5qWooqBzi7UlXGsawWaLIooopqciiiihC5au0UUIRRRRQhFFFFCEUUUUIRRRRQhFFFFCEUUUUIRRRRQhFFFFCEUUUUIRRRRQhFFFFCEUUUUIRRRRQhFFFFCEUUUUIRRRRQhFFFFCEUUUUIRRRRQhFFFFCEUUUUIRRRRQhFFFFCEUUUUIX//Z"/>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eg;base64,/9j/4AAQSkZJRgABAQAAAQABAAD/2wCEAAkGBhQSEBQUEhQVFRQWFxYWFxgYGBYaFRgXFBcXFhQVGxcYGycfFxkjGRUXIC8gIycpLCwsFh4xNTAqNSYrLCkBCQoKDgwOGg8PGjAjHyQpLCktLCwsLCksKiosNCwsLCosNC8sLCopKi0sKiwpLCwsLC4pLCwsLSwqLCwsLCwsLP/AABEIAJEBWwMBIgACEQEDEQH/xAAcAAABBQEBAQAAAAAAAAAAAAAAAwQFBgcBAgj/xABSEAACAQIDBAYGBAgKCAYDAAABAgMAEQQSIQUGMUEHE1FhcZEiMoGhsdFCUpLBFCMzYnKCovAIFUNTk6OywtLhFiQ0RFRzg9MXlLPD4/ElY4T/xAAbAQABBQEBAAAAAAAAAAAAAAAAAQIDBAUGB//EADQRAAEDAgQCCAUFAAMAAAAAAAEAAgMEEQUSITFBURNhcYGRobHwFCIywdEGFUJS4SNykv/aAAwDAQACEQMRAD8A3GiiihCKKKKEIooooQiiiihCKKKKEIooooQiiivEkyr6xA8SB8aEL3RTGTbmHX1p4R4yIPvpI7z4X/iYP6RPnTsjuSYZGDcjxUnRUV/pThP+Jh+2vzr0u82FP+8w/wBInzpejdyKTpWf2HipOimSbbw54TxHwkQ/fTmOdW9VgfAg/CmkEbpwcDsUpRRRSJyKKK5moQu1wmu1E7yzOMPJ1ZIYqwBGhvbkeR76UC5skJsLqTWYEkAjTj3V7rN9lzIJ4TCMpvdrC34v0lYN2+kLWOtxflWiwtcCpZoujda91BTzdM3Nay90V5d7C9ViffBgzFIg0algTms7ZCQxVctuINrkXtyprI3P+kJ8krIxdxVpopLDYgOoZdQQCPA6ilajUqKKKKEIooooQivLuALnQDXyr1TDbElon71YeYNI42BKUC5snwNdqH3dxxeJQ3rAZT7NL+VqmKZFIJGB7diLpXtLHFp4IoooqRNRRRRQhFFFQ22d4FgKghmZr2VRdjbUnsAHaTzHbSgEmwSOcGi5UzTaTHqpsTrTbZm1lnjDIdDfkQQQbEEHUEEEEd1UXeqH/WWBAZpVURMeMRDKhI00s0ge41uCOypI48zspNlFLLkbmAutKR7i4rpaq/DvZhIktJi8OGA1Bmiv5ZqgNpb6LLJbD4iIRgEtKMrLmvogJIW9sxPOw5caRkbnmwTpJWxtzFX8Gu1Sdh9JuCaNBJiEEpHpKokax58FOlNNp9I8kpKYKOw4dbIPgvzv4U9lPI82AUUtVFELuPdxV+mnVFLOwVRxJIAHtNV3G9IGFQ2RmmbsiUsPtGy++qFiozJeTFStKRqS7WRe2w4AeQqPw++2ARrO0pUHhFGLHwZmAA9lWxSMYLvPgqHx00xtE23WfdvVXfEb/Tt+SgSPvkYsfspb41yM7Tn/AJRkU/VRIx5uC3lUJhemPZsP5LDYi/aVizfaMpNepP4QGH+jhZz4tGPgxphcG/QzxUogkdrLIe7T34KxJuRM/wCWxMh7uslb3ZlHupzD0dYYetdj4L94J99Ux/4QacsG/tlUfBDTeT+EI30cEvtnP3RUwyTnbTsspRS043F+25Wlw7nYVeEQ8z9xp0m7+HHCFPK/xrIJP4QM/wBHCwjxkc/ACkG6e8YfVgw49kp/vimETHcnxUojhbs0eC2sbIhH8lH9hflQdlQ/zUf2F+VYc/TftFvVjgHhFKfjJSLdLu1m4ZB4QH770dFKeKC6EcvJbm+wcOeMER/UX5U3fdLCHjh4vYtvhWHt0m7ZPB2HhBF96Uk+/e2W/l5R4JCv9yniKbgT5qJ0lNxy+S3L/RKAep1kf6Esq/Bq7/EDr+TxeIX9IpIP21J99YK+822G44mf7aL8LUm209qtxxWI/wDMMPg9P6GY7+l/VRmakGxA7Db0K3yWDGoDlmhl/TiZT5xtb3VTsTiczucQcs2Y29IjLr6HVsbWFrajne9ZbIm0G9bEzHxxEh/vUyl2BiTqZbnvkc/dU0cUjDct8rKvNNTvFhJ53X0HsTfSFkVZnKSABXzoyjOAM3pWy8e+pLaOPheIkSxkEaHOlj7b1hMUZxUaxYhgmJTSKYEjN2K508/3DJ9n4hbrLIj20Kyx5z5t6XvpjqME3bf34JWYjlHzkef+/ZabsLFwpPeSWNFs2Us6qD+Pl4Emx5cO2rid88Co1xmFH/Wi+5qxDa+zI5YcIr3XLE1sg0HptyPLTtpjg9ylZrtL+KXVmAtp9XtzHkBTpaUvddFPXRsZlO62Xbu/UBhY4eZHUXzSgho0A4m/Bm7F89BVEh3vwpGVsWiob3ADs1jq13CH0jc3I7dKrm1l/CAsSXigT1YxbX85rjU00TdSLmz+a/4akbTuaLR+KrvroXOzTdw10Wv4LpX2ZEgX8IJsLaRTcv1KJOmzZo4PK3hE/wB9qyUbsQ/n/a/yr2N3Ifqn7TVH+3lTHGYeR8P9Wnv064AcFxB8I1+9xTeTp8wfKDEn2RD/ANys7GwIPqftN869jYkP82vv+dO/b0w41HyPl+Vd5P4QEH0cLMfFox8L03f+EGvLBN7ZgPhGaqQ2VCP5JPsinEOxQfVhU+CD5U19JHGLyOAHWbJWYq6Q2jYT2Kdk/hCP9HBoPGYn4Rimn/jbPiJI4vwaJRI6ITnckB2CkjhrrSMe7ch4Qe5BTjDbsziSNuqACuhPpJwDAnn2VQqJKFsbv+Zl7H+Q/KsxVVU54HQO35H8Kz7c3kk2fD18cayqGUSKWKkK2gYEA2OYqNQeNS+6HSlhMeRGCYZzwjkt6R/MYaP4aHuppjcIssbxuLq6lTz4iqtg+jDCowZy7kWNgxRARrcBfSH2q4/CsWggpSycm4Olhe4PloeZ4roqmCR8t2jQjX3utiknVRckAd9N8LtaORiEbNbiRfKO7NwJ7hVAl2okuJ/BuszzBcxS5JCi3En6WoNuNtauux8BkUC1h2VuUlTJUjPkyt4X3P4HioZI2Ri17nyClqKKKvquioHeDYPXZWDMjrezLlvZrZhZgQQbDlyFOtv7T6iFpLXyjhwuSQAL8tSNeVVWXfl4WKzooNr+jIlrG416woRqDyt8KljY8/MxQSyRj5H8VESbcm2aZVKdccrSKgIUtrdnHYtySy6lTci6my0CfeXEbRTFvOw1RVRQLRpeVLgDieVybnSvO1ExOIxrYuSaENmuuSeP0FHqIt20AHnqeJqUwmyetjmfMieiBIEeNlurrIWSzZVuFPosQAdeBsNBkeuZw1WZLNpkYbjh1dSrWC3XU+k8hEakZiF49iLrqx/zNhUhtDZ4mCgkxxoLJGtrDtJJ9ZjzPPyAclWYjWJUXRFE0RCjnrm9Jjzbn4WA9rhmLC7RWvyli8vWqy1jLbLPkmnLhrsnWwN3VC3tZP2n8T2fuKspKovIKKQCPG4jfLfKGGUm1rkW1AI4Uz2xiLkJyGp8Tw93xqZuugVWUll3HUqO2wBiNHzZBwUMQPE24n4VHLu9D/Nk/rP86kK8GVkIZDYinSM+UloBPWoIp35gHPIHUU2w278LuqLGt2IA9Y8efGnG0diwpPIojT0TbgOQFque7kq4hBM0KpIpK5gB6Wliw521I176jt4ThI5Wz9YZmsxVb8xobkWArkYscz1/QuiPytILW2d81xrwFgBuulkw17aPOJb3INySNLHt112VZGzoh/Jp9lflXsYVBwRfsr8qUMoJ9EEDvNz52FdrsGWIva3h9lyr3OBIzX8fuvIjHYPIV6oop6iReiuXrt6VCKKL1y9IhdoJrmavEp0oQAluqbLnytl+tY5fOk8wp/HvgEw3V9WTIFyjgU8SDx8KijvI44iAeMcY+6oukVs040sV5xEINOsPihOoikIWUC0bngwHBGPwP7hJdvyEXCwkd0cfyp3s7aEshLOIUiTV3MUfkNNWPZTSblSMbbRK4jZbFIOsPVpHG3WMeX4x/RA5sbaCozGY/riFQZIV9Ve385u1jVkxW2VlSJRlRpFLRF1VlJDFQrXFlJAGot5VAybXnVirxxBgbEdUnypFI4AbL3BPYWNmHY2vkeI9lK2RvVJU/VN2B7gRr5g02/juX6kX9FH8q94beSRJFZo4yoNzljQN7CBoafmsoAwE6m/vtXZY2Q2dSp7wR8a5Xdv77ozoVUgAHQgEtmtcW7NKipt6sORdUkVuwBch8209lJ0zRunmie7WMEhSlFMsBtZJR6OhHEGntSggi4VJ7HMOVwsUGkc7qboxU9xpaikexr25XC4SxyOjdmabFPcDvtNFpKgkXtHov8j5CrPsnemDEEKjEOb+gws2mptyOnYapLIDUxuVgR17yfVTKPFz8lPnXE47gVFFTPqWjKQOGxOw0235WXWYTi9TNM2FxzX57++1XWoXevGzRYctCBe9mbmin6QHjpflfyR3n3qGFKKih5CQSpNgE7bjgTy9p8XOzd4YcUhC8belG3rAHQ6fSHePdXE09JNAGVkkWaO/cR18uq+naupkmjlLqdj7Pt797rJYsU2Bx8WJUkkOJT+cL2lU9uYZh+tX1JC4KgrqCAQe0HUGvmbf/A9TIi/Rs5U/m+jp4j9+NfRe7sZXB4cNxEMQPiI1Br0mSSOVrZIvpOo99Sw6ZsrG5JfqGh7vypGiiioVZSGLwiyKVYAgixB1BB4gjnWY9LuCjwmzCkShOumjQ25hQ0hv2/k1HhWq1nvSfgIphCuJJWBXZi17WfLlQE8gcze0Ac6liBLgFFKQ1pcRssi2BgQYMxOVLks3Mk6KijmxA4ctSdKfNiyElYHq1REyAE+h+OiN78SxI1bifCwCsciOT1duqQskYHDKDa/eTYEnn5AQm8EhtYcLi/s4VsluVl1zbH9JUFvM6oxO3IyQVQgn1wAAl/rKL+iD9XgDw0NgvgN540zZomNwBoRw58a0PcLc3By7Pglkw8ckjhizPdrkOy8CbDQDgKnJN2NmBxGYMIHPBLRhyDwsvrVxs36siildEI3HKSDtw0PHZbzcKYQHfcrO9l73Ya9jmjJ5sNO70gTb207x0oaQkEEGxBGoIsLG9WTbvRPhJkPUKcPJyKlil+xkJOn6NvbWXYSZ8JO8E/o5GKsDwVhzB+qffcGtvCMdp6+4ZoRuDoe3kR7KzcRwtzWXYrNXlrc+HO3Goh96IgdAx7wB95p1hNrxy6Kdew6H/P2V0GdrtAVg/DSx/O5ht73T3HbancKsbGKNLZVU29XUEn6Wvs7qX2pjhierlIAkC5HA4XBuCO43PwqKxO2IkNi2vYASfdwpkd5IgdFc+wfeazG0FLC9j2AAtv333vxPPXW60viKudjmuaSHDstba3ActOCmjYCoeXelASFVmHboBXjaO3Y2iIUm7Ai1tRfTXsqydEewMPiExBnhjlKtGFzqDYEOTa/s8qbimJtoYDNuBbbrNk7D8MExPSg+igsFvEjsFIKk8L2IPd3V427thowFTQm5v2AffTrpO2ZHh9oKsMaxoYo2yoAFvmcE2HP0RULt9b5T4jz/APqnUlcaqmEzdLgHrUslBFDUtbbTXTrClsNuZtSYA9XIAdQWdEFj3ZgfdUVtXD4nAzNDKbPlB9bOtm4MCfb5Vtm4e0uv2dh3OpCdW36URMZ88oPtrP8ApowJ/CsO4GskRTxaNyQP6wVyGH49Uz4gaWYAWzDS97t7SeRW9JRwiK4HkFD7L3C2hiYkmS2RxmXNLYkcjble1QR2pMgeJicwJXU+kpBswv7LV9FbMwQhgiiHCNET7ChfurDekXYxj2pKqj8syyJ3mbj/AFmYU/BsekramSJ9gLEttyvx15EJKijjDAbJ3srotxeIw8c6PEOsXMqszhrH1SSEI1GvHnUNsraTRyNHK3oi4uTcAqbGx5jjW7Y6UYPAuRwggNv+kll94FZrup0WR4vCRTvPIrSBrgKtgVdk4n9Go8N/UTgJKiqNmBwDbA8bmxt1AIqqFsrejA1sqxt3GjIOrYekdSDyHKp/d/okfEwRznEIiyKHACMzAHkbsovTZuivEJh555WWMRLIyqRmdxGCbmxslwNNTx4VJbuNtp8JD+DFFgC5YyeovlUkX9K54g+VX8SxMzx5qOdjbOsS46bbC4IJ7FFSUgpxkcCfVUfFB8LNNEG1R3jJtocjFc1jw4e+ps7s7UeBT1cphy9YPTjy5SM2bLmve3dekMHuhjMbicSvomaNz1xdwPTZmBsQLG5VuGlbhg9nsuDSFiM4gWInlmEYQnwvVbFcddRNjZG5rnfy3NtAb6Eb3U0VIyQlxasKwe1WnSNHt+KBCkaEqTcX7wedWGPaaSKEndUkUehIxADAfQY/A/uIrb3R1icDB18jxFVKr6DPmu2gOqDn3063c6OpMTEcTiZRh4LZg7asy/X1ICp2EnXkLWNb37zSsh6bOC29r73PIDclZkmGF8lthySmHxsbmyspPcQaWdARXNodGAaAz4DErilW91AGY5eIUqSCw+qQD7rw2w9rFwUc3IGh7R39/wA6vUOKQVgPRnbQ6EEHrBsQsuswt9OM7TcJr+Dq+PiRxdGlhVhci6syhhcajQmtjj6M9ng/7MD4vKfi9Y4zWx8J/wD2wn9ta+i+ftrhP1bUzwSsETy24dsSOXJdPhjWuhFxwC+ctmY1cNipMwugMiEcdA+nj6tT8u2sNbNHLb8xgwPsNqldz9zMNjJsf+EKxMeJdVyuy2BZyeHHUVK/+DmEMr/jpQDqsalMyrYDUsCW1vrYcbVtn9S01K8xPvcAX0uDcA8D18bKrNhgqPmKrGHx6OLqwPx8qYYveONDZbue7h5/Klt9+j58ABLG5kgJyljo6E8A1tCD2i3YRwvad1Oj7DYfCfhWPAY5OsKvfq40tcAqPXe1r3vqbAczdn/UlOynbOw5sxsABqTysdu/7hUY8Db0hDjoqTHvUv0kYd4IPyq3bC25HFhGlBDFmNgOJYABVPMdvgamdnbO2TtOGTqoUTJoxVBDIl75WuuhBseNxobisqwcXVYp4gwdVd0zA3VshIDC2liB76qNrG4yDSytcwtc0uBG45e+5XW0zMPvURC5ym2u3WrGA0jNJIbsxuT+/Ll7K8SYWxDKSrDUEaEHxpxFmN8qlramwJt411HvXWtiYGZANLWsuRdLJn6QnVR21dsjEWwuJHpHKY5QNQ7EqAyjkeBI7eHOvo/CMCgtwsLeFfNOBw4l2xhk5GfDg+AZGb3Xr6XQgVz0lOyBxbHoLnTgOzl6Lt6ed80LHSamw14ntStFcBrtRqZFU/pYwIk2RitNVVH/AKORGPuBq4VF70YTrcDiY+OeCVR4lGA99K02ISHZfPG6zfiWHY594H+dJ7fkUQspT0jIjB+YUK4KeFyD7PCkt0pfyg7QrfEfeKW3mX8X7RW9vCuW+ivI5kea1boxe+ysP3dYPKWSs96X4r7SWwuWhisBqSc0gFhxJ0q+dFL32XF3PMP6xj99Se095sJBi4opiFnkAyNkJsGYqoMlvRBYEcfG1eRw1L6TFZpI2F5u/Qdt77FdmWh8TQTbZON1o5VwWHE9+tESh83rXtwb861r996zrf8A3abF7ZjigtnkhRpDyQKWUu1vzQunPTtrR94MbNFAz4eHr5BwTNb224tb6o1PKqL0SYtp8Rjppjmnbqrk6EAmS4A5AFVFuWUCo8NfLC2fEWWFgRYc3EcOAG+u9u1EgByxn3ZN9qbM2Ps4pBPFJiJSAXa5JUH6RAdQt+IUXNvZeK6QNxI8LGmKwjHqGK3BJOTOLoytxKnv1BI1N9LXvnvDs/DYorisF1srIrdZ1cRDDVRq5ubZbeyoHfDpJgxGCkwy4eZCyplzhAoCsrKQAb2sulu2tqgkrnPhlYHkO+sucC0g21AvpbhZQyCOzgbdSV3b6LoRhhiNoSFAVD5AwRUUi4Ludb2I0FrXtrUzHuRs04CWWBBMOrmZZC7lrqracRbKRa1uWt6d9JUDTbJLRXIBilsOcY1J8AGDfq35U06Pwf4ifvGKt3iza+FUJKuqnp/i3TOB6UNyg2AG/D3zunhjWuyW4Xuq/wBH3R5FNAMXjDeM5iiZsq5UuGd2BBtcHQEaC541d9yZ8Awm/i8AAMvWWEgBNmyMM/Kwbh2Uw3Ri/CdgrEhGZoJofB/TUX7OIPtqN6HdmSw/hfWxPHdogM6lblOszAX42zDh20mISPqWVT5ZDdjw1rL2Fs1tuP5F0sYDS0AbjdQXTOv+vRHtgX3SS1DYrBNKj5foxu58EGb7qm+mr/bIP+R/7j02jGTBMfpTnIP0F1bzNvI13H6e1w+P/r9ysHFDlma7kT9lZuhbaGbDTwn+TkDjwlW39qM+dWDfDd84mXAsBcRYlWfuTKXa/dmjQe0VnfRFjuq2g0R4Sxuv60ZDj3K/nW03rgMcz0WJukZxFx3jKfO66CC0kQCTXEqXKZhnVVYrzCuWCnwJRvKq9vHur+EY3Az2FoXbrP0VHWReP4xbfrVU8LvLbeSQX9Bz+C910UBf61SP1jWpVnTwy4ZIx7Tq6O//AKBBHd+FI1wlBHI+ip3Svj+r2a685Xjj9l87e6M+dL9F5vsqD/qj+ukqq9NuO1w0P/MlPuRf79WjorP/AOLh/Sl/9V60ZoOjwON39pL+Th9lG115z2Kkb3dJ2IZ8ThlSJI7ywk2ZnKgtGTfMACRflper30aPfZWH8JB5SyVie8f+2Yn/AJ83/qtWzdFTX2XF3NMP6xj99auO0cNPhkfRNtdzSev5SooHl0pvyWabf2/iMJtLHfg8pjLzNmsFNxcsPWBt6x4dtbJhcQ74BHLfjGwytmGhztEDmFuHpG9Yj0hLbamK/wCYD5oh++tP6Pt74JsHFC8iLNGgjZHYKWCDKrLc+kCoHDgb03G6bPRQVEbLmzcxA1tlFr9WlkQOs9zSVlWy8bNjMRh4J55pI5JYlYPI7CxYAmxNr2Jrat8dnYaXCZMVKYIA6aqyoLi4RNVIt3W+iOysk3x2FHs7FxHDTZ/5RRdS0ZRgUBKnUdmg4GtFg3x2ftHCmPEukeYDPHI2Qqw1ujm17EXBBv2jiKkxgOlNPV04d0Y1+Uat13tz07NOsJIdMzHb9aT3Z2jsrAI6w4xWDsGOd82oFhbKoArLJXT8OlMJvGZZchHAoWJX2WtVp3mfZGHwzxYZBPM/quGZsh4Bus4WH1V486q+wMJxYjw8Of791bWBUo6R9QM93WHz2BNuNhr1aqhiEoZCQbd3WuS/7bF+nD/bFfRjc6+doyv8Yw5yFUSw5iTYAB1JJJ4C163WTejCDjisOP8ArR/4qxP1hG+SaMNaTo7Ydis4YQIRfkFWujtbYvaq9mK+LTVSd7dpth9vPMhsUkhJ716uMOp7ipI9tTGxd+sNhMdtFnLOk0qtG0YDBsufNrcfX41St7tspisbLPGGCOVsGsG9FFXUAkDVe2rWH0Upr5JJGHI6JoudjcMuPIqSR46MAHUH8raukOENs3EX1ChWPgkiMfcDSXSPh2k2XOIwTojWGt0WRWa1uWUX9lVrenpRwk+DnhjExaSMoCUAUFuZJa+nhURux0tvh4ViniMoQBUdWyvlHqq1wQbDS+mg58axKTCa5sMcrY/mjkzZTpcfLz/6qZ8rCSL7j8qG3V3AxOOjd0Ijj0AL5gsh7BYG4Hba1zbttE7OiyYkpdWyl1zKbqcptmU8wbeRq27wdLE+JQw4eLqQ/okhi8pB0yrYALfhpc9lqqX4E0KyB1KuBYg6Ed1d1hprXudLUtDRfRosbdpG91lVZjyZGnU6eKuGwN9IcOJFY3+kCL6sNMtwD500wWOWXMykakkgcr62tyo3B3VwWKhkbFSlGWTKo61E9HKpvZhc6k+VV/ZTCPEuFN1BcA3vcK3om446fGtCmxJktQ+EA3ba+mmvLms2qw4NgzA7Kd3EUPt2Ingskr/0cb294FaljNrSSSSFZSiocosFIuACzMWB0BNrC3A1lm4Oy5TOcSLqGDolvXcv62Xs0v6R0AN+y+wbG3RWwaVVY8ha6qPqqDy7+JOpoeWtdnfrfYfdXGhz2iKM2tufspvd3GNLAjsLFlBPtHwqVpOGEKLClKzzqVpgWFiiuMtxY12ikSr5Z2NH1WLljP0esT2xvb+6afb1RFY9eeRh4G3zrm8UfV7axQ4f6xN/WZmH9oVaN6ti58HDJbgiK3gyix9jf2quSVohdFE7Z5I77Ajz071jyUodK+biwNd3XIPlr3J90YbxYaHZwWaeKNhLJo7qrWJBBsTe2tVLpV2vDiMZG+HlWQCFVLIbgMHkNr9tmBqAbYRvoTbwr0NhHtNZ0GBNhrHVgJub6aW1Vl2JRFgZdbjsze7DPh4pHxECs8aMwMsYIYqCwILXBBvWZba3kXBbYkxGEeOWOQKzqrAo2cDrFzLezZ1zX5E+INXOwmB4+6lYthHnrVai/TcdM97rlzXAgtO1jr5J8uJxkb6haPP0tYGRQZMNI7rqFZIWAPczNp42qi72b1S7SmU5AqRghEGpANiSzWFybDsGmnMluuxRfh8bVY9k4aK2UgIf2T7fnV6jwCnpH9JG03G1yTa+9vd1XkxUPFl43Y6VpMLAIJYetCDKhz5GCjgjXU3A4DhpprTibpkkeGSNsMl3DqpV2CqrDKAVKnMRftF+wUtid2UY3Kg+IFISbnIeVj2i1I/9P0T5DIYxcm+538UoxQhtrqB3X3vxWzluiZoZNcsitkJHo5lYWsdLG3Gw00FSy9MmMzsckBUgBVytZbX1BDXYm/M20Frc1F2TPh9YnbL2DVfappvPiIZNMRAM314vRb2rwPstVqbBaSZ5kkjBcdyR78d1A3FXD5QPNQu2dq4naGIjaYekwCJlQquXMTpfjqTrc1P7Wdes6tfViURjxHrH2sTU/snYo6qNgxbqcxiLqysA4NgRbUBrEWvfUVBzNHh2KiJ3k4lpgQtzzCc/b5Vp08DKdgYwWA4clQqp3Tm5VfTZGJEnX4dWGQ5g4IXKe0FiB/8AdKtvdtI3vipdOPpoPhxqWxMjzflHJHIcFHcFGgpNdmqOVRy4fDM7M9gPaAfslZijo25ffqqqMPKW6y5z5s2a5zZr3zZu2+t6enamNPHEYj+mk/xVYhhF7KPwQdlPdQsdbMAe5N/d3jgqpNh5pTmlZnNrXZmY9wuTwpSCfFRrkjllRQSQqyOq3PE2BAq0DDDsrhwo7KU0TCMpGiQYs+97KqJst2uW1Jub8Tc6kk8zQMPOFyBmCXvlDsFueJy8L+yrcIBXh4B2U40jSNU0YpJcqs4TYpJu1cn2EeXkauePwXVMiEa5AT4ktf5eykDGKZTtjnjEjNjsnVFXPBMWu3G6qUGwzz8gK9vsE8iRVqEYruSp/hmqA4lLe91WcPsDX0rn4VPYbChRTgLXalZE1myqzVUk31FQG1tkZ2zDQ1HDYbdvu/zq3la51YqN1O0m6njxCWNuUKsw7A7bmnH8QC3Cp8LXbUogamur5id1XV3fHZ7zUts3dpHUkqDrYaD9+dOHW5A7fcOZqw4zZscKpklIv2+lm55gF1Hw1pjomjSyniqJX/MSoZd10ANgBoeGlNCFxSCKUgTAWSQ8HH1GPb2H9xMyTAAky2Hb1b1ByYCDnirf9NqQNACe57nEElQOH3WZnmVjkMSM5BW5OXlxFvGnmwdjKkZxGIJWFftORrlX7z+5vGysNHLHmeTP6Bj6zKULppdTm9a2mvK/hVa3kSCRzHLixFlsBH1bjIB9EA9/PnTOja3UKx00knyuOhVo6IsU+MxeIlYZYoo0jjQequdi1vG0evjWvggCso3QwMuz4DHErNmYuzNFICSQABYcAAPjUvidvYnKcwyDmxjksO/XTTvrOkie997jxC145442WAOnUVoKyA16qkbEx0gxCp1jSBlZjmykrYixuoGhuRbu051dVOlV5IzG7KVZhlErcwXJZQouTYCmX8ew8pFPgb/Cnk0dxVd2lsdibrx8KqzdLl/4rX67/ZWWZP537lmnShujNPj/AMJwa9YJFUvqq5ZI7L9Ii4KheHYatq4HPhRE4sTEqkcbHKB7bEe6lZZXQgOnE2uO/uPzpzXH4tWVhcxs7Q3KbtI9dyr0EEPzFutxY3Vawu5aKLyOWPYPRXz1PwqC2ltOIMY8MosNDIPgpOp8fLtqT6SnxC4YPCQYgfxy63sbZWuDqoOhHeD4ZtDt+QcETyb5102C9JXj4mrlL9dG8BbmBYX5DlzWHWxGmHRUkYaf7ce47hWlI+2vYSq0NvYg8Ix7Ef517G1cWeETeyJzXZfERhcx+2VB5eKsDxA0iyWqHGLxx4QSeyCT5UoBtE8MPP8A+Wk/wUhqY09uGVA5eP8AincLtR4+BuvYeHs7KlsNtNpELLG9hoSASL+IqpYbBbQ+ngsSw7oJQR+zY1ZcHj8Vh8KVbCyouoDyRyJlzdtxb30nSsfsU400sP1jTxTiV2+mcndxk+wOH6xFIkZfSRAp+u1mf2aZV9gv31CYSVkNwxudTfUH2GpODaRmdYiACeLDgAPWNu4XNPIIUQeCbJRcQ8YjzEuXJklzakowKKv2ST+sKaSzzRO0ZPWxg+iHGZSp1UgnUaEcKkMPOkpYgjU6DmANFFu4ACvQNgDzQ5D+ibmM+w5l+zSXSkXGii7wN9aFu704/wDEvvpzhdgzSXKNGyjgwbQ91uIPjapHEbKilXUEd6syn9ki/tppgtkzYbOMNObNraVQ9j2gixHvpS4jZNbE0/Uo5CbkHQg2PiK92qJn3PxpcnrFbMSSesZRc9xAt7KcQdG20JPVkhP/APSL+XGmmpy7hSNw0P8ApkCfWrjG3KhehjaZ5xf0zf4aUHQftE8Xw48ZZP8At1Ea1hFvup24M8G+by/1Pdn7MXEA9U+VxxRuXtHLvtTvZ27coxCdYvoL6RIIKkr6o87ceQNQ6dD+0cK6zJPAjrqCHkPiCDFYg8CDoa0HBdZ1adbl6zKM+S+TNzy31t41xeMYpV0YLGPDmPBAv9Tew6X6ib/ddFS4VTSua9zbObYm2jT3a27BYKnb4uBiluQPxa/2nqI/CF+svmK0jEzKLBhmJ4C1/jpULtHdSfE6RR4OIH6Tw9Y/9kKPI1ZwTF5xTsiEHygWzZrA91vS6rYhg0c0zpTLYnW2W/3VROJT6y/aHzrycYn10+0vzqbHQFMxu2LiBPZCQPIMAKVX+D2/PGr/AEB/7tdR8eOXvwWV+yj+3l/qrxx8f84n2l+deTtKL+cT7S/OrOv8HvtxvlB/8tKL/B8XnjW9kI/7lHx4S/so/sfJVM7Vh/nU+0K8nbEP86nnVtl6BoUF3xzKO9EHxeo7E9FmBT/fJ5D+ZGlvNtKc2sc76R6pj8KhZ9b7eCgv46h/nF9/yp5s5xOT1RzAcTZso9pFr93GnGF3DwyNc55ByDkW9oQC/wAKsEcYUAKAAOAAAA8AOFWWved1Rkp4B9BJ8Pwm2H2cqDtJ4n9+ArqYBQeApw8gUXJAA5moLam3bjLHex0vzPcOyi10AhosEnt3GL6i8B6x7T2eyo2DCoEM85ywL9qQ/VX508/iVox1mKGSMWsoIzOTwQdnffhVz2N0dLjYxJjlYDQxwqxQIg4A21ub3/zvUM0rY23KsU1O6Z9vHqVB2Vt9sU+JspVVw7iNRyHIADn7yandkbEm6vDT46BTLEQULH0rD1BLyVr8CbgEC9uVg21uxhsGVXDRLHdXzEXLNYpa7MST51eUwCyRWIBuLVSkqDlaTqDe61Y6Vud7W6EWse5I7Fx8cyAjwIOhBHEEciKkpMAjDgKomLwkmDmBTVSQBc8eSxsfcr8vVOljVk2LvF1jZGVka17G2o4XBUkaEi/iKqvisMzNR73V2Oe5yP0d69YUjgtixxXyIq342AF/KpCgUVATdWAANkVwiu0GhKq9vEyrbxqAkgeY5YyQBqSOJI4C/ZUvtvCNLMoHqgXPeToB7veKmNlbNEa8KzHUQmqunk2aLNHqfNWekyRBrdzqfwqfMJE0cX7x99Wbd3a4lWx9ddGHwPtqRxWAVxqKZYbZAR8wGo0v3Hl3ipYaJkEhfDoDuOHaOXokM2dmV/cVLV2uCu1eVdFFFFCEVwqK7RQhVbb+4mElBYJ1T/Wjsvmvqnyv31m67vPFFLJG2cuMkelmyswW/G1yOV+dbdNHmFqgE3RjEmb0rBswXMcga975fHW3C/KrsFSWA5iTyWbU0TZCCwAc1jEuz5IfRlRkPYykeV+NPN3Y2knMeb0WRgwJ5cQR3ggH2Vu7YRWTI6qy9jAEeRqt7R6OsK7Z41aF+TRMV/ZN18gKsNrmkWcLKm7C3NN2Ov26LN8TjWw0piazgAEEaGx7RrrTmLbsZ43XxHyqa2h0TS3LRziQn+cBVvtC9/IVX8buRjIvWgZh2pZx5Lc+6rUc0Tho5UJqedh1afX0UjFi0b1WU+0X8qWqnSxFTZgVPYQQfI16jxDL6rMPAmp8qq9JzCucWIZfVZl8CR8Kdx7wYheEr+0hv7QNUlNsSj6V/EA/dSw2+/MKfYR99MMYO4UjZy3YkK04ve+UgiRs3YoVQT4kDhURLt7EMQwCgA3C6+839KotdsC9ynkf8qcjbqWsUbzFZRweB8hllbmJ012A5AcPVahxaQMDGGwHiTzJ9hWdNvAxpKqhtbFSfVJ4jTvt51Kxb5kDSFPtH5Vna7XRSbBrHiLDlwPGn0e3o7fS8h86Zh+GNpWOiIuASW9h1t3G6fV4m6Qtex1jbXtHHvFleTvzJyjTzNJtvvNyWMexj/eqmfx/H+d5D515O8EfY3kPnWl8LH/VUTXS/wB1bZN7sQfpKvgo++9M5ttzt60r+w2H7NqrbbxLyQ+YpJ94m5IPaSflUghaNmhROqnu3cfEqdY3Nzqe/jXKrcm3JTwIHgPnemsuLdvWZj7dPKpcqgMgVmnx8aesw8OJ8hUdiN4fqL7W+Q+dQlSWzd3MRiPyULsPrWsn2msPfQcrRclIC95s0JniMUzm7En4DwFcwmBklkVYVZ3vcBRc6c+4d50q/wCx+ig6NiZLfmR/e5HwHtq97M2NDh0ywxqg524nvLHVj41SlrWNFma+i0afDJXm8mg81WNmbsSuY2xQS6kNkUXGfkxJ4kdwtftsKuKrYV7tXGGlZUkjpDdy6GKJsQs1UDe+XPKFUFiisSAL2zFcvtOU6d1W/YmKDxBlNwRcHuNQe09gS9czxFfTtcMDoVFgRbjpbTu41NbC2b1MSpe9hx7SdSfMmpJCwxtAOoUMTXiZ5cND9tl427sfrksDYgggjkVNwe/UcKj9j7vOknWSMGIBUWXKoBIJ4kkk2HPlVmoqISODcoOinMTC4PI1C4BXaKKYpEUUUUISX4OL3pWiihCKKKKEIooooQiiiihCKKKKEIooooQiiiihCKKKKEJKfDI4s6qw7GAI8jUPityMFJxw6D9C6f2CKnaKc17m7GyY6Nj/AKgD2ql4noqwreo8qfrKw/aW/vqMn6Ij9DEexo/vDfdWj0VOKqUfyVV1BTu3b9llE3RTih6rwt7XB/s0yk6NsaOEat4SJ95FbJRUorpRyUBwqA8x3rEpNwcaP93b2NGfg1JHczGD/d5PIfca3KinfHv5BRnCIv7Hy/Cwz/Q/Gf8ADS+X+del3Kxp/wB3k/ZHxNbjRS/uD+QR+0Rf2PksWTo9xx/kLeLxj+9TuDovxjceqXxcn+yprXqKYa+Q8k8YTANyfH/FmeG6I5D+UxCD9FC3vJFS+D6KsMv5R5ZD4hR+yL++rrRUTquV3FTsw+nb/Hx1UTgN1MLD+TgjB7SMzfaa5qWooqBzi7UlXGsawWaLIooopqciiiihC5au0UUIRRRRQhFFFFCEUUUUIRRRRQhFFFFCEUUUUIRRRRQhFFFFCEUUUUIRRRRQhFFFFCEUUUUIRRRRQhFFFFCEUUUUIRRRRQhFFFFCEUUUUIRRRRQhFFFFCEUUUUIRRRRQhFFFFCEUUUUIX//Z"/>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6" name="Picture 8" descr="Primary Letters and Sounds - Foundation  &amp; Key Stage 1 Phonics - School Teach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03848" y="2758920"/>
            <a:ext cx="2556284" cy="35964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wheel spokes="8"/>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it? </a:t>
            </a:r>
            <a:br>
              <a:rPr lang="en-US" dirty="0" smtClean="0"/>
            </a:br>
            <a:r>
              <a:rPr lang="en-US" dirty="0" smtClean="0"/>
              <a:t>and </a:t>
            </a:r>
            <a:br>
              <a:rPr lang="en-US" dirty="0" smtClean="0"/>
            </a:br>
            <a:r>
              <a:rPr lang="en-US" dirty="0" smtClean="0"/>
              <a:t>How do we teach it?</a:t>
            </a:r>
            <a:endParaRPr lang="en-US" dirty="0"/>
          </a:p>
        </p:txBody>
      </p:sp>
      <p:sp>
        <p:nvSpPr>
          <p:cNvPr id="3" name="Content Placeholder 2"/>
          <p:cNvSpPr>
            <a:spLocks noGrp="1"/>
          </p:cNvSpPr>
          <p:nvPr>
            <p:ph idx="1"/>
          </p:nvPr>
        </p:nvSpPr>
        <p:spPr>
          <a:xfrm>
            <a:off x="450945" y="5301208"/>
            <a:ext cx="8229600" cy="1224136"/>
          </a:xfrm>
        </p:spPr>
        <p:txBody>
          <a:bodyPr>
            <a:normAutofit lnSpcReduction="10000"/>
          </a:bodyPr>
          <a:lstStyle/>
          <a:p>
            <a:pPr marL="285750" indent="-285750">
              <a:buFont typeface="Arial"/>
              <a:buChar char="•"/>
            </a:pPr>
            <a:r>
              <a:rPr lang="en-US" dirty="0" smtClean="0"/>
              <a:t>Phonics is one of the tools we use to support children in learning to read (remember the pyramid) </a:t>
            </a:r>
          </a:p>
          <a:p>
            <a:pPr marL="285750" indent="-285750">
              <a:buFont typeface="Arial"/>
              <a:buChar char="•"/>
            </a:pPr>
            <a:r>
              <a:rPr lang="en-US" dirty="0" smtClean="0"/>
              <a:t>Children learn letter sounds through actions, pictures, stories and sounds.</a:t>
            </a:r>
          </a:p>
          <a:p>
            <a:pPr marL="285750" indent="-285750">
              <a:buFont typeface="Arial"/>
              <a:buChar char="•"/>
            </a:pPr>
            <a:r>
              <a:rPr lang="en-US" dirty="0" smtClean="0"/>
              <a:t>Children are then taught to blend these individual sounds together to read.</a:t>
            </a:r>
            <a:endParaRPr lang="en-US" dirty="0"/>
          </a:p>
        </p:txBody>
      </p:sp>
      <p:sp>
        <p:nvSpPr>
          <p:cNvPr id="4" name="AutoShape 2" descr="data:image/jpeg;base64,/9j/4AAQSkZJRgABAQAAAQABAAD/2wCEAAkGBhQSEBQUEhQVFRQWFxYWFxgYGBYaFRgXFBcXFhQVGxcYGycfFxkjGRUXIC8gIycpLCwsFh4xNTAqNSYrLCkBCQoKDgwOGg8PGjAjHyQpLCktLCwsLCksKiosNCwsLCosNC8sLCopKi0sKiwpLCwsLC4pLCwsLSwqLCwsLCwsLP/AABEIAJEBWwMBIgACEQEDEQH/xAAcAAABBQEBAQAAAAAAAAAAAAAAAwQFBgcBAgj/xABSEAACAQIDBAYGBAgKCAYDAAABAgMAEQQSIQUGMUEHE1FhcZEiMoGhsdFCUpLBFCMzYnKCovAIFUNTk6OywtLhFiQ0RFRzg9MXlLPD4/ElY4T/xAAbAQABBQEBAAAAAAAAAAAAAAAAAQIDBAUGB//EADQRAAEDAgQCCAUFAAMAAAAAAAEAAgMEEQUSITFBURNhcYGRobHwFCIywdEGFUJS4SNykv/aAAwDAQACEQMRAD8A3GiiihCKKKKEIooooQiiiihCKKKKEIooooQiiivEkyr6xA8SB8aEL3RTGTbmHX1p4R4yIPvpI7z4X/iYP6RPnTsjuSYZGDcjxUnRUV/pThP+Jh+2vzr0u82FP+8w/wBInzpejdyKTpWf2HipOimSbbw54TxHwkQ/fTmOdW9VgfAg/CmkEbpwcDsUpRRRSJyKKK5moQu1wmu1E7yzOMPJ1ZIYqwBGhvbkeR76UC5skJsLqTWYEkAjTj3V7rN9lzIJ4TCMpvdrC34v0lYN2+kLWOtxflWiwtcCpZoujda91BTzdM3Nay90V5d7C9ViffBgzFIg0algTms7ZCQxVctuINrkXtyprI3P+kJ8krIxdxVpopLDYgOoZdQQCPA6ilajUqKKKKEIooooQivLuALnQDXyr1TDbElon71YeYNI42BKUC5snwNdqH3dxxeJQ3rAZT7NL+VqmKZFIJGB7diLpXtLHFp4IoooqRNRRRRQhFFFQ22d4FgKghmZr2VRdjbUnsAHaTzHbSgEmwSOcGi5UzTaTHqpsTrTbZm1lnjDIdDfkQQQbEEHUEEEEd1UXeqH/WWBAZpVURMeMRDKhI00s0ge41uCOypI48zspNlFLLkbmAutKR7i4rpaq/DvZhIktJi8OGA1Bmiv5ZqgNpb6LLJbD4iIRgEtKMrLmvogJIW9sxPOw5caRkbnmwTpJWxtzFX8Gu1Sdh9JuCaNBJiEEpHpKokax58FOlNNp9I8kpKYKOw4dbIPgvzv4U9lPI82AUUtVFELuPdxV+mnVFLOwVRxJIAHtNV3G9IGFQ2RmmbsiUsPtGy++qFiozJeTFStKRqS7WRe2w4AeQqPw++2ARrO0pUHhFGLHwZmAA9lWxSMYLvPgqHx00xtE23WfdvVXfEb/Tt+SgSPvkYsfspb41yM7Tn/AJRkU/VRIx5uC3lUJhemPZsP5LDYi/aVizfaMpNepP4QGH+jhZz4tGPgxphcG/QzxUogkdrLIe7T34KxJuRM/wCWxMh7uslb3ZlHupzD0dYYetdj4L94J99Ux/4QacsG/tlUfBDTeT+EI30cEvtnP3RUwyTnbTsspRS043F+25Wlw7nYVeEQ8z9xp0m7+HHCFPK/xrIJP4QM/wBHCwjxkc/ACkG6e8YfVgw49kp/vimETHcnxUojhbs0eC2sbIhH8lH9hflQdlQ/zUf2F+VYc/TftFvVjgHhFKfjJSLdLu1m4ZB4QH770dFKeKC6EcvJbm+wcOeMER/UX5U3fdLCHjh4vYtvhWHt0m7ZPB2HhBF96Uk+/e2W/l5R4JCv9yniKbgT5qJ0lNxy+S3L/RKAep1kf6Esq/Bq7/EDr+TxeIX9IpIP21J99YK+822G44mf7aL8LUm209qtxxWI/wDMMPg9P6GY7+l/VRmakGxA7Db0K3yWDGoDlmhl/TiZT5xtb3VTsTiczucQcs2Y29IjLr6HVsbWFrajne9ZbIm0G9bEzHxxEh/vUyl2BiTqZbnvkc/dU0cUjDct8rKvNNTvFhJ53X0HsTfSFkVZnKSABXzoyjOAM3pWy8e+pLaOPheIkSxkEaHOlj7b1hMUZxUaxYhgmJTSKYEjN2K508/3DJ9n4hbrLIj20Kyx5z5t6XvpjqME3bf34JWYjlHzkef+/ZabsLFwpPeSWNFs2Us6qD+Pl4Emx5cO2rid88Co1xmFH/Wi+5qxDa+zI5YcIr3XLE1sg0HptyPLTtpjg9ylZrtL+KXVmAtp9XtzHkBTpaUvddFPXRsZlO62Xbu/UBhY4eZHUXzSgho0A4m/Bm7F89BVEh3vwpGVsWiob3ADs1jq13CH0jc3I7dKrm1l/CAsSXigT1YxbX85rjU00TdSLmz+a/4akbTuaLR+KrvroXOzTdw10Wv4LpX2ZEgX8IJsLaRTcv1KJOmzZo4PK3hE/wB9qyUbsQ/n/a/yr2N3Ifqn7TVH+3lTHGYeR8P9Wnv064AcFxB8I1+9xTeTp8wfKDEn2RD/ANys7GwIPqftN869jYkP82vv+dO/b0w41HyPl+Vd5P4QEH0cLMfFox8L03f+EGvLBN7ZgPhGaqQ2VCP5JPsinEOxQfVhU+CD5U19JHGLyOAHWbJWYq6Q2jYT2Kdk/hCP9HBoPGYn4Rimn/jbPiJI4vwaJRI6ITnckB2CkjhrrSMe7ch4Qe5BTjDbsziSNuqACuhPpJwDAnn2VQqJKFsbv+Zl7H+Q/KsxVVU54HQO35H8Kz7c3kk2fD18cayqGUSKWKkK2gYEA2OYqNQeNS+6HSlhMeRGCYZzwjkt6R/MYaP4aHuppjcIssbxuLq6lTz4iqtg+jDCowZy7kWNgxRARrcBfSH2q4/CsWggpSycm4Olhe4PloeZ4roqmCR8t2jQjX3utiknVRckAd9N8LtaORiEbNbiRfKO7NwJ7hVAl2okuJ/BuszzBcxS5JCi3En6WoNuNtauux8BkUC1h2VuUlTJUjPkyt4X3P4HioZI2Ri17nyClqKKKvquioHeDYPXZWDMjrezLlvZrZhZgQQbDlyFOtv7T6iFpLXyjhwuSQAL8tSNeVVWXfl4WKzooNr+jIlrG416woRqDyt8KljY8/MxQSyRj5H8VESbcm2aZVKdccrSKgIUtrdnHYtySy6lTci6my0CfeXEbRTFvOw1RVRQLRpeVLgDieVybnSvO1ExOIxrYuSaENmuuSeP0FHqIt20AHnqeJqUwmyetjmfMieiBIEeNlurrIWSzZVuFPosQAdeBsNBkeuZw1WZLNpkYbjh1dSrWC3XU+k8hEakZiF49iLrqx/zNhUhtDZ4mCgkxxoLJGtrDtJJ9ZjzPPyAclWYjWJUXRFE0RCjnrm9Jjzbn4WA9rhmLC7RWvyli8vWqy1jLbLPkmnLhrsnWwN3VC3tZP2n8T2fuKspKovIKKQCPG4jfLfKGGUm1rkW1AI4Uz2xiLkJyGp8Tw93xqZuugVWUll3HUqO2wBiNHzZBwUMQPE24n4VHLu9D/Nk/rP86kK8GVkIZDYinSM+UloBPWoIp35gHPIHUU2w278LuqLGt2IA9Y8efGnG0diwpPIojT0TbgOQFque7kq4hBM0KpIpK5gB6Wliw521I176jt4ThI5Wz9YZmsxVb8xobkWArkYscz1/QuiPytILW2d81xrwFgBuulkw17aPOJb3INySNLHt112VZGzoh/Jp9lflXsYVBwRfsr8qUMoJ9EEDvNz52FdrsGWIva3h9lyr3OBIzX8fuvIjHYPIV6oop6iReiuXrt6VCKKL1y9IhdoJrmavEp0oQAluqbLnytl+tY5fOk8wp/HvgEw3V9WTIFyjgU8SDx8KijvI44iAeMcY+6oukVs040sV5xEINOsPihOoikIWUC0bngwHBGPwP7hJdvyEXCwkd0cfyp3s7aEshLOIUiTV3MUfkNNWPZTSblSMbbRK4jZbFIOsPVpHG3WMeX4x/RA5sbaCozGY/riFQZIV9Ve385u1jVkxW2VlSJRlRpFLRF1VlJDFQrXFlJAGot5VAybXnVirxxBgbEdUnypFI4AbL3BPYWNmHY2vkeI9lK2RvVJU/VN2B7gRr5g02/juX6kX9FH8q94beSRJFZo4yoNzljQN7CBoafmsoAwE6m/vtXZY2Q2dSp7wR8a5Xdv77ozoVUgAHQgEtmtcW7NKipt6sORdUkVuwBch8209lJ0zRunmie7WMEhSlFMsBtZJR6OhHEGntSggi4VJ7HMOVwsUGkc7qboxU9xpaikexr25XC4SxyOjdmabFPcDvtNFpKgkXtHov8j5CrPsnemDEEKjEOb+gws2mptyOnYapLIDUxuVgR17yfVTKPFz8lPnXE47gVFFTPqWjKQOGxOw0235WXWYTi9TNM2FxzX57++1XWoXevGzRYctCBe9mbmin6QHjpflfyR3n3qGFKKih5CQSpNgE7bjgTy9p8XOzd4YcUhC8belG3rAHQ6fSHePdXE09JNAGVkkWaO/cR18uq+naupkmjlLqdj7Pt797rJYsU2Bx8WJUkkOJT+cL2lU9uYZh+tX1JC4KgrqCAQe0HUGvmbf/A9TIi/Rs5U/m+jp4j9+NfRe7sZXB4cNxEMQPiI1Br0mSSOVrZIvpOo99Sw6ZsrG5JfqGh7vypGiiioVZSGLwiyKVYAgixB1BB4gjnWY9LuCjwmzCkShOumjQ25hQ0hv2/k1HhWq1nvSfgIphCuJJWBXZi17WfLlQE8gcze0Ac6liBLgFFKQ1pcRssi2BgQYMxOVLks3Mk6KijmxA4ctSdKfNiyElYHq1REyAE+h+OiN78SxI1bifCwCsciOT1duqQskYHDKDa/eTYEnn5AQm8EhtYcLi/s4VsluVl1zbH9JUFvM6oxO3IyQVQgn1wAAl/rKL+iD9XgDw0NgvgN540zZomNwBoRw58a0PcLc3By7Pglkw8ckjhizPdrkOy8CbDQDgKnJN2NmBxGYMIHPBLRhyDwsvrVxs36siildEI3HKSDtw0PHZbzcKYQHfcrO9l73Ya9jmjJ5sNO70gTb207x0oaQkEEGxBGoIsLG9WTbvRPhJkPUKcPJyKlil+xkJOn6NvbWXYSZ8JO8E/o5GKsDwVhzB+qffcGtvCMdp6+4ZoRuDoe3kR7KzcRwtzWXYrNXlrc+HO3Goh96IgdAx7wB95p1hNrxy6Kdew6H/P2V0GdrtAVg/DSx/O5ht73T3HbancKsbGKNLZVU29XUEn6Wvs7qX2pjhierlIAkC5HA4XBuCO43PwqKxO2IkNi2vYASfdwpkd5IgdFc+wfeazG0FLC9j2AAtv333vxPPXW60viKudjmuaSHDstba3ActOCmjYCoeXelASFVmHboBXjaO3Y2iIUm7Ai1tRfTXsqydEewMPiExBnhjlKtGFzqDYEOTa/s8qbimJtoYDNuBbbrNk7D8MExPSg+igsFvEjsFIKk8L2IPd3V427thowFTQm5v2AffTrpO2ZHh9oKsMaxoYo2yoAFvmcE2HP0RULt9b5T4jz/APqnUlcaqmEzdLgHrUslBFDUtbbTXTrClsNuZtSYA9XIAdQWdEFj3ZgfdUVtXD4nAzNDKbPlB9bOtm4MCfb5Vtm4e0uv2dh3OpCdW36URMZ88oPtrP8ApowJ/CsO4GskRTxaNyQP6wVyGH49Uz4gaWYAWzDS97t7SeRW9JRwiK4HkFD7L3C2hiYkmS2RxmXNLYkcjble1QR2pMgeJicwJXU+kpBswv7LV9FbMwQhgiiHCNET7ChfurDekXYxj2pKqj8syyJ3mbj/AFmYU/BsekramSJ9gLEttyvx15EJKijjDAbJ3srotxeIw8c6PEOsXMqszhrH1SSEI1GvHnUNsraTRyNHK3oi4uTcAqbGx5jjW7Y6UYPAuRwggNv+kll94FZrup0WR4vCRTvPIrSBrgKtgVdk4n9Go8N/UTgJKiqNmBwDbA8bmxt1AIqqFsrejA1sqxt3GjIOrYekdSDyHKp/d/okfEwRznEIiyKHACMzAHkbsovTZuivEJh555WWMRLIyqRmdxGCbmxslwNNTx4VJbuNtp8JD+DFFgC5YyeovlUkX9K54g+VX8SxMzx5qOdjbOsS46bbC4IJ7FFSUgpxkcCfVUfFB8LNNEG1R3jJtocjFc1jw4e+ps7s7UeBT1cphy9YPTjy5SM2bLmve3dekMHuhjMbicSvomaNz1xdwPTZmBsQLG5VuGlbhg9nsuDSFiM4gWInlmEYQnwvVbFcddRNjZG5rnfy3NtAb6Eb3U0VIyQlxasKwe1WnSNHt+KBCkaEqTcX7wedWGPaaSKEndUkUehIxADAfQY/A/uIrb3R1icDB18jxFVKr6DPmu2gOqDn3063c6OpMTEcTiZRh4LZg7asy/X1ICp2EnXkLWNb37zSsh6bOC29r73PIDclZkmGF8lthySmHxsbmyspPcQaWdARXNodGAaAz4DErilW91AGY5eIUqSCw+qQD7rw2w9rFwUc3IGh7R39/wA6vUOKQVgPRnbQ6EEHrBsQsuswt9OM7TcJr+Dq+PiRxdGlhVhci6syhhcajQmtjj6M9ng/7MD4vKfi9Y4zWx8J/wD2wn9ta+i+ftrhP1bUzwSsETy24dsSOXJdPhjWuhFxwC+ctmY1cNipMwugMiEcdA+nj6tT8u2sNbNHLb8xgwPsNqldz9zMNjJsf+EKxMeJdVyuy2BZyeHHUVK/+DmEMr/jpQDqsalMyrYDUsCW1vrYcbVtn9S01K8xPvcAX0uDcA8D18bKrNhgqPmKrGHx6OLqwPx8qYYveONDZbue7h5/Klt9+j58ABLG5kgJyljo6E8A1tCD2i3YRwvad1Oj7DYfCfhWPAY5OsKvfq40tcAqPXe1r3vqbAczdn/UlOynbOw5sxsABqTysdu/7hUY8Db0hDjoqTHvUv0kYd4IPyq3bC25HFhGlBDFmNgOJYABVPMdvgamdnbO2TtOGTqoUTJoxVBDIl75WuuhBseNxobisqwcXVYp4gwdVd0zA3VshIDC2liB76qNrG4yDSytcwtc0uBG45e+5XW0zMPvURC5ym2u3WrGA0jNJIbsxuT+/Ll7K8SYWxDKSrDUEaEHxpxFmN8qlramwJt411HvXWtiYGZANLWsuRdLJn6QnVR21dsjEWwuJHpHKY5QNQ7EqAyjkeBI7eHOvo/CMCgtwsLeFfNOBw4l2xhk5GfDg+AZGb3Xr6XQgVz0lOyBxbHoLnTgOzl6Lt6ed80LHSamw14ntStFcBrtRqZFU/pYwIk2RitNVVH/AKORGPuBq4VF70YTrcDiY+OeCVR4lGA99K02ISHZfPG6zfiWHY594H+dJ7fkUQspT0jIjB+YUK4KeFyD7PCkt0pfyg7QrfEfeKW3mX8X7RW9vCuW+ivI5kea1boxe+ysP3dYPKWSs96X4r7SWwuWhisBqSc0gFhxJ0q+dFL32XF3PMP6xj99Se095sJBi4opiFnkAyNkJsGYqoMlvRBYEcfG1eRw1L6TFZpI2F5u/Qdt77FdmWh8TQTbZON1o5VwWHE9+tESh83rXtwb861r996zrf8A3abF7ZjigtnkhRpDyQKWUu1vzQunPTtrR94MbNFAz4eHr5BwTNb224tb6o1PKqL0SYtp8Rjppjmnbqrk6EAmS4A5AFVFuWUCo8NfLC2fEWWFgRYc3EcOAG+u9u1EgByxn3ZN9qbM2Ps4pBPFJiJSAXa5JUH6RAdQt+IUXNvZeK6QNxI8LGmKwjHqGK3BJOTOLoytxKnv1BI1N9LXvnvDs/DYorisF1srIrdZ1cRDDVRq5ubZbeyoHfDpJgxGCkwy4eZCyplzhAoCsrKQAb2sulu2tqgkrnPhlYHkO+sucC0g21AvpbhZQyCOzgbdSV3b6LoRhhiNoSFAVD5AwRUUi4Ludb2I0FrXtrUzHuRs04CWWBBMOrmZZC7lrqracRbKRa1uWt6d9JUDTbJLRXIBilsOcY1J8AGDfq35U06Pwf4ifvGKt3iza+FUJKuqnp/i3TOB6UNyg2AG/D3zunhjWuyW4Xuq/wBH3R5FNAMXjDeM5iiZsq5UuGd2BBtcHQEaC541d9yZ8Awm/i8AAMvWWEgBNmyMM/Kwbh2Uw3Ri/CdgrEhGZoJofB/TUX7OIPtqN6HdmSw/hfWxPHdogM6lblOszAX42zDh20mISPqWVT5ZDdjw1rL2Fs1tuP5F0sYDS0AbjdQXTOv+vRHtgX3SS1DYrBNKj5foxu58EGb7qm+mr/bIP+R/7j02jGTBMfpTnIP0F1bzNvI13H6e1w+P/r9ysHFDlma7kT9lZuhbaGbDTwn+TkDjwlW39qM+dWDfDd84mXAsBcRYlWfuTKXa/dmjQe0VnfRFjuq2g0R4Sxuv60ZDj3K/nW03rgMcz0WJukZxFx3jKfO66CC0kQCTXEqXKZhnVVYrzCuWCnwJRvKq9vHur+EY3Az2FoXbrP0VHWReP4xbfrVU8LvLbeSQX9Bz+C910UBf61SP1jWpVnTwy4ZIx7Tq6O//AKBBHd+FI1wlBHI+ip3Svj+r2a685Xjj9l87e6M+dL9F5vsqD/qj+ukqq9NuO1w0P/MlPuRf79WjorP/AOLh/Sl/9V60ZoOjwON39pL+Th9lG115z2Kkb3dJ2IZ8ThlSJI7ywk2ZnKgtGTfMACRflper30aPfZWH8JB5SyVie8f+2Yn/AJ83/qtWzdFTX2XF3NMP6xj99auO0cNPhkfRNtdzSev5SooHl0pvyWabf2/iMJtLHfg8pjLzNmsFNxcsPWBt6x4dtbJhcQ74BHLfjGwytmGhztEDmFuHpG9Yj0hLbamK/wCYD5oh++tP6Pt74JsHFC8iLNGgjZHYKWCDKrLc+kCoHDgb03G6bPRQVEbLmzcxA1tlFr9WlkQOs9zSVlWy8bNjMRh4J55pI5JYlYPI7CxYAmxNr2Jrat8dnYaXCZMVKYIA6aqyoLi4RNVIt3W+iOysk3x2FHs7FxHDTZ/5RRdS0ZRgUBKnUdmg4GtFg3x2ftHCmPEukeYDPHI2Qqw1ujm17EXBBv2jiKkxgOlNPV04d0Y1+Uat13tz07NOsJIdMzHb9aT3Z2jsrAI6w4xWDsGOd82oFhbKoArLJXT8OlMJvGZZchHAoWJX2WtVp3mfZGHwzxYZBPM/quGZsh4Bus4WH1V486q+wMJxYjw8Of791bWBUo6R9QM93WHz2BNuNhr1aqhiEoZCQbd3WuS/7bF+nD/bFfRjc6+doyv8Yw5yFUSw5iTYAB1JJJ4C163WTejCDjisOP8ArR/4qxP1hG+SaMNaTo7Ydis4YQIRfkFWujtbYvaq9mK+LTVSd7dpth9vPMhsUkhJ716uMOp7ipI9tTGxd+sNhMdtFnLOk0qtG0YDBsufNrcfX41St7tspisbLPGGCOVsGsG9FFXUAkDVe2rWH0Upr5JJGHI6JoudjcMuPIqSR46MAHUH8raukOENs3EX1ChWPgkiMfcDSXSPh2k2XOIwTojWGt0WRWa1uWUX9lVrenpRwk+DnhjExaSMoCUAUFuZJa+nhURux0tvh4ViniMoQBUdWyvlHqq1wQbDS+mg58axKTCa5sMcrY/mjkzZTpcfLz/6qZ8rCSL7j8qG3V3AxOOjd0Ijj0AL5gsh7BYG4Hba1zbttE7OiyYkpdWyl1zKbqcptmU8wbeRq27wdLE+JQw4eLqQ/okhi8pB0yrYALfhpc9lqqX4E0KyB1KuBYg6Ed1d1hprXudLUtDRfRosbdpG91lVZjyZGnU6eKuGwN9IcOJFY3+kCL6sNMtwD500wWOWXMykakkgcr62tyo3B3VwWKhkbFSlGWTKo61E9HKpvZhc6k+VV/ZTCPEuFN1BcA3vcK3om446fGtCmxJktQ+EA3ba+mmvLms2qw4NgzA7Kd3EUPt2Ingskr/0cb294FaljNrSSSSFZSiocosFIuACzMWB0BNrC3A1lm4Oy5TOcSLqGDolvXcv62Xs0v6R0AN+y+wbG3RWwaVVY8ha6qPqqDy7+JOpoeWtdnfrfYfdXGhz2iKM2tufspvd3GNLAjsLFlBPtHwqVpOGEKLClKzzqVpgWFiiuMtxY12ikSr5Z2NH1WLljP0esT2xvb+6afb1RFY9eeRh4G3zrm8UfV7axQ4f6xN/WZmH9oVaN6ti58HDJbgiK3gyix9jf2quSVohdFE7Z5I77Ajz071jyUodK+biwNd3XIPlr3J90YbxYaHZwWaeKNhLJo7qrWJBBsTe2tVLpV2vDiMZG+HlWQCFVLIbgMHkNr9tmBqAbYRvoTbwr0NhHtNZ0GBNhrHVgJub6aW1Vl2JRFgZdbjsze7DPh4pHxECs8aMwMsYIYqCwILXBBvWZba3kXBbYkxGEeOWOQKzqrAo2cDrFzLezZ1zX5E+INXOwmB4+6lYthHnrVai/TcdM97rlzXAgtO1jr5J8uJxkb6haPP0tYGRQZMNI7rqFZIWAPczNp42qi72b1S7SmU5AqRghEGpANiSzWFybDsGmnMluuxRfh8bVY9k4aK2UgIf2T7fnV6jwCnpH9JG03G1yTa+9vd1XkxUPFl43Y6VpMLAIJYetCDKhz5GCjgjXU3A4DhpprTibpkkeGSNsMl3DqpV2CqrDKAVKnMRftF+wUtid2UY3Kg+IFISbnIeVj2i1I/9P0T5DIYxcm+538UoxQhtrqB3X3vxWzluiZoZNcsitkJHo5lYWsdLG3Gw00FSy9MmMzsckBUgBVytZbX1BDXYm/M20Frc1F2TPh9YnbL2DVfappvPiIZNMRAM314vRb2rwPstVqbBaSZ5kkjBcdyR78d1A3FXD5QPNQu2dq4naGIjaYekwCJlQquXMTpfjqTrc1P7Wdes6tfViURjxHrH2sTU/snYo6qNgxbqcxiLqysA4NgRbUBrEWvfUVBzNHh2KiJ3k4lpgQtzzCc/b5Vp08DKdgYwWA4clQqp3Tm5VfTZGJEnX4dWGQ5g4IXKe0FiB/8AdKtvdtI3vipdOPpoPhxqWxMjzflHJHIcFHcFGgpNdmqOVRy4fDM7M9gPaAfslZijo25ffqqqMPKW6y5z5s2a5zZr3zZu2+t6enamNPHEYj+mk/xVYhhF7KPwQdlPdQsdbMAe5N/d3jgqpNh5pTmlZnNrXZmY9wuTwpSCfFRrkjllRQSQqyOq3PE2BAq0DDDsrhwo7KU0TCMpGiQYs+97KqJst2uW1Jub8Tc6kk8zQMPOFyBmCXvlDsFueJy8L+yrcIBXh4B2U40jSNU0YpJcqs4TYpJu1cn2EeXkauePwXVMiEa5AT4ktf5eykDGKZTtjnjEjNjsnVFXPBMWu3G6qUGwzz8gK9vsE8iRVqEYruSp/hmqA4lLe91WcPsDX0rn4VPYbChRTgLXalZE1myqzVUk31FQG1tkZ2zDQ1HDYbdvu/zq3la51YqN1O0m6njxCWNuUKsw7A7bmnH8QC3Cp8LXbUogamur5id1XV3fHZ7zUts3dpHUkqDrYaD9+dOHW5A7fcOZqw4zZscKpklIv2+lm55gF1Hw1pjomjSyniqJX/MSoZd10ANgBoeGlNCFxSCKUgTAWSQ8HH1GPb2H9xMyTAAky2Hb1b1ByYCDnirf9NqQNACe57nEElQOH3WZnmVjkMSM5BW5OXlxFvGnmwdjKkZxGIJWFftORrlX7z+5vGysNHLHmeTP6Bj6zKULppdTm9a2mvK/hVa3kSCRzHLixFlsBH1bjIB9EA9/PnTOja3UKx00knyuOhVo6IsU+MxeIlYZYoo0jjQequdi1vG0evjWvggCso3QwMuz4DHErNmYuzNFICSQABYcAAPjUvidvYnKcwyDmxjksO/XTTvrOkie997jxC145442WAOnUVoKyA16qkbEx0gxCp1jSBlZjmykrYixuoGhuRbu051dVOlV5IzG7KVZhlErcwXJZQouTYCmX8ew8pFPgb/Cnk0dxVd2lsdibrx8KqzdLl/4rX67/ZWWZP537lmnShujNPj/AMJwa9YJFUvqq5ZI7L9Ii4KheHYatq4HPhRE4sTEqkcbHKB7bEe6lZZXQgOnE2uO/uPzpzXH4tWVhcxs7Q3KbtI9dyr0EEPzFutxY3Vawu5aKLyOWPYPRXz1PwqC2ltOIMY8MosNDIPgpOp8fLtqT6SnxC4YPCQYgfxy63sbZWuDqoOhHeD4ZtDt+QcETyb5102C9JXj4mrlL9dG8BbmBYX5DlzWHWxGmHRUkYaf7ce47hWlI+2vYSq0NvYg8Ix7Ef517G1cWeETeyJzXZfERhcx+2VB5eKsDxA0iyWqHGLxx4QSeyCT5UoBtE8MPP8A+Wk/wUhqY09uGVA5eP8AincLtR4+BuvYeHs7KlsNtNpELLG9hoSASL+IqpYbBbQ+ngsSw7oJQR+zY1ZcHj8Vh8KVbCyouoDyRyJlzdtxb30nSsfsU400sP1jTxTiV2+mcndxk+wOH6xFIkZfSRAp+u1mf2aZV9gv31CYSVkNwxudTfUH2GpODaRmdYiACeLDgAPWNu4XNPIIUQeCbJRcQ8YjzEuXJklzakowKKv2ST+sKaSzzRO0ZPWxg+iHGZSp1UgnUaEcKkMPOkpYgjU6DmANFFu4ACvQNgDzQ5D+ibmM+w5l+zSXSkXGii7wN9aFu704/wDEvvpzhdgzSXKNGyjgwbQ91uIPjapHEbKilXUEd6syn9ki/tppgtkzYbOMNObNraVQ9j2gixHvpS4jZNbE0/Uo5CbkHQg2PiK92qJn3PxpcnrFbMSSesZRc9xAt7KcQdG20JPVkhP/APSL+XGmmpy7hSNw0P8ApkCfWrjG3KhehjaZ5xf0zf4aUHQftE8Xw48ZZP8At1Ea1hFvup24M8G+by/1Pdn7MXEA9U+VxxRuXtHLvtTvZ27coxCdYvoL6RIIKkr6o87ceQNQ6dD+0cK6zJPAjrqCHkPiCDFYg8CDoa0HBdZ1adbl6zKM+S+TNzy31t41xeMYpV0YLGPDmPBAv9Tew6X6ib/ddFS4VTSua9zbObYm2jT3a27BYKnb4uBiluQPxa/2nqI/CF+svmK0jEzKLBhmJ4C1/jpULtHdSfE6RR4OIH6Tw9Y/9kKPI1ZwTF5xTsiEHygWzZrA91vS6rYhg0c0zpTLYnW2W/3VROJT6y/aHzrycYn10+0vzqbHQFMxu2LiBPZCQPIMAKVX+D2/PGr/AEB/7tdR8eOXvwWV+yj+3l/qrxx8f84n2l+deTtKL+cT7S/OrOv8HvtxvlB/8tKL/B8XnjW9kI/7lHx4S/so/sfJVM7Vh/nU+0K8nbEP86nnVtl6BoUF3xzKO9EHxeo7E9FmBT/fJ5D+ZGlvNtKc2sc76R6pj8KhZ9b7eCgv46h/nF9/yp5s5xOT1RzAcTZso9pFr93GnGF3DwyNc55ByDkW9oQC/wAKsEcYUAKAAOAAAA8AOFWWved1Rkp4B9BJ8Pwm2H2cqDtJ4n9+ArqYBQeApw8gUXJAA5moLam3bjLHex0vzPcOyi10AhosEnt3GL6i8B6x7T2eyo2DCoEM85ywL9qQ/VX508/iVox1mKGSMWsoIzOTwQdnffhVz2N0dLjYxJjlYDQxwqxQIg4A21ub3/zvUM0rY23KsU1O6Z9vHqVB2Vt9sU+JspVVw7iNRyHIADn7yandkbEm6vDT46BTLEQULH0rD1BLyVr8CbgEC9uVg21uxhsGVXDRLHdXzEXLNYpa7MST51eUwCyRWIBuLVSkqDlaTqDe61Y6Vud7W6EWse5I7Fx8cyAjwIOhBHEEciKkpMAjDgKomLwkmDmBTVSQBc8eSxsfcr8vVOljVk2LvF1jZGVka17G2o4XBUkaEi/iKqvisMzNR73V2Oe5yP0d69YUjgtixxXyIq342AF/KpCgUVATdWAANkVwiu0GhKq9vEyrbxqAkgeY5YyQBqSOJI4C/ZUvtvCNLMoHqgXPeToB7veKmNlbNEa8KzHUQmqunk2aLNHqfNWekyRBrdzqfwqfMJE0cX7x99Wbd3a4lWx9ddGHwPtqRxWAVxqKZYbZAR8wGo0v3Hl3ipYaJkEhfDoDuOHaOXokM2dmV/cVLV2uCu1eVdFFFFCEVwqK7RQhVbb+4mElBYJ1T/Wjsvmvqnyv31m67vPFFLJG2cuMkelmyswW/G1yOV+dbdNHmFqgE3RjEmb0rBswXMcga975fHW3C/KrsFSWA5iTyWbU0TZCCwAc1jEuz5IfRlRkPYykeV+NPN3Y2knMeb0WRgwJ5cQR3ggH2Vu7YRWTI6qy9jAEeRqt7R6OsK7Z41aF+TRMV/ZN18gKsNrmkWcLKm7C3NN2Ov26LN8TjWw0piazgAEEaGx7RrrTmLbsZ43XxHyqa2h0TS3LRziQn+cBVvtC9/IVX8buRjIvWgZh2pZx5Lc+6rUc0Tho5UJqedh1afX0UjFi0b1WU+0X8qWqnSxFTZgVPYQQfI16jxDL6rMPAmp8qq9JzCucWIZfVZl8CR8Kdx7wYheEr+0hv7QNUlNsSj6V/EA/dSw2+/MKfYR99MMYO4UjZy3YkK04ve+UgiRs3YoVQT4kDhURLt7EMQwCgA3C6+839KotdsC9ynkf8qcjbqWsUbzFZRweB8hllbmJ012A5AcPVahxaQMDGGwHiTzJ9hWdNvAxpKqhtbFSfVJ4jTvt51Kxb5kDSFPtH5Vna7XRSbBrHiLDlwPGn0e3o7fS8h86Zh+GNpWOiIuASW9h1t3G6fV4m6Qtex1jbXtHHvFleTvzJyjTzNJtvvNyWMexj/eqmfx/H+d5D515O8EfY3kPnWl8LH/VUTXS/wB1bZN7sQfpKvgo++9M5ttzt60r+w2H7NqrbbxLyQ+YpJ94m5IPaSflUghaNmhROqnu3cfEqdY3Nzqe/jXKrcm3JTwIHgPnemsuLdvWZj7dPKpcqgMgVmnx8aesw8OJ8hUdiN4fqL7W+Q+dQlSWzd3MRiPyULsPrWsn2msPfQcrRclIC95s0JniMUzm7En4DwFcwmBklkVYVZ3vcBRc6c+4d50q/wCx+ig6NiZLfmR/e5HwHtq97M2NDh0ywxqg524nvLHVj41SlrWNFma+i0afDJXm8mg81WNmbsSuY2xQS6kNkUXGfkxJ4kdwtftsKuKrYV7tXGGlZUkjpDdy6GKJsQs1UDe+XPKFUFiisSAL2zFcvtOU6d1W/YmKDxBlNwRcHuNQe09gS9czxFfTtcMDoVFgRbjpbTu41NbC2b1MSpe9hx7SdSfMmpJCwxtAOoUMTXiZ5cND9tl427sfrksDYgggjkVNwe/UcKj9j7vOknWSMGIBUWXKoBIJ4kkk2HPlVmoqISODcoOinMTC4PI1C4BXaKKYpEUUUUISX4OL3pWiihCKKKKEIooooQiiiihCKKKKEIooooQiiiihCKKKKEJKfDI4s6qw7GAI8jUPityMFJxw6D9C6f2CKnaKc17m7GyY6Nj/AKgD2ql4noqwreo8qfrKw/aW/vqMn6Ij9DEexo/vDfdWj0VOKqUfyVV1BTu3b9llE3RTih6rwt7XB/s0yk6NsaOEat4SJ95FbJRUorpRyUBwqA8x3rEpNwcaP93b2NGfg1JHczGD/d5PIfca3KinfHv5BRnCIv7Hy/Cwz/Q/Gf8ADS+X+del3Kxp/wB3k/ZHxNbjRS/uD+QR+0Rf2PksWTo9xx/kLeLxj+9TuDovxjceqXxcn+yprXqKYa+Q8k8YTANyfH/FmeG6I5D+UxCD9FC3vJFS+D6KsMv5R5ZD4hR+yL++rrRUTquV3FTsw+nb/Hx1UTgN1MLD+TgjB7SMzfaa5qWooqBzi7UlXGsawWaLIooopqciiiihC5au0UUIRRRRQhFFFFCEUUUUIRRRRQhFFFFCEUUUUIRRRRQhFFFFCEUUUUIRRRRQhFFFFCEUUUUIRRRRQhFFFFCEUUUUIRRRRQhFFFFCEUUUUIRRRRQhFFFFCEUUUUIRRRRQhFFFFCEUUUUIX//Z"/>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data:image/jpeg;base64,/9j/4AAQSkZJRgABAQAAAQABAAD/2wCEAAkGBhQSEBQUEhQVFRQWFxYWFxgYGBYaFRgXFBcXFhQVGxcYGycfFxkjGRUXIC8gIycpLCwsFh4xNTAqNSYrLCkBCQoKDgwOGg8PGjAjHyQpLCktLCwsLCksKiosNCwsLCosNC8sLCopKi0sKiwpLCwsLC4pLCwsLSwqLCwsLCwsLP/AABEIAJEBWwMBIgACEQEDEQH/xAAcAAABBQEBAQAAAAAAAAAAAAAAAwQFBgcBAgj/xABSEAACAQIDBAYGBAgKCAYDAAABAgMAEQQSIQUGMUEHE1FhcZEiMoGhsdFCUpLBFCMzYnKCovAIFUNTk6OywtLhFiQ0RFRzg9MXlLPD4/ElY4T/xAAbAQABBQEBAAAAAAAAAAAAAAAAAQIDBAUGB//EADQRAAEDAgQCCAUFAAMAAAAAAAEAAgMEEQUSITFBURNhcYGRobHwFCIywdEGFUJS4SNykv/aAAwDAQACEQMRAD8A3GiiihCKKKKEIooooQiiiihCKKKKEIooooQiiivEkyr6xA8SB8aEL3RTGTbmHX1p4R4yIPvpI7z4X/iYP6RPnTsjuSYZGDcjxUnRUV/pThP+Jh+2vzr0u82FP+8w/wBInzpejdyKTpWf2HipOimSbbw54TxHwkQ/fTmOdW9VgfAg/CmkEbpwcDsUpRRRSJyKKK5moQu1wmu1E7yzOMPJ1ZIYqwBGhvbkeR76UC5skJsLqTWYEkAjTj3V7rN9lzIJ4TCMpvdrC34v0lYN2+kLWOtxflWiwtcCpZoujda91BTzdM3Nay90V5d7C9ViffBgzFIg0algTms7ZCQxVctuINrkXtyprI3P+kJ8krIxdxVpopLDYgOoZdQQCPA6ilajUqKKKKEIooooQivLuALnQDXyr1TDbElon71YeYNI42BKUC5snwNdqH3dxxeJQ3rAZT7NL+VqmKZFIJGB7diLpXtLHFp4IoooqRNRRRRQhFFFQ22d4FgKghmZr2VRdjbUnsAHaTzHbSgEmwSOcGi5UzTaTHqpsTrTbZm1lnjDIdDfkQQQbEEHUEEEEd1UXeqH/WWBAZpVURMeMRDKhI00s0ge41uCOypI48zspNlFLLkbmAutKR7i4rpaq/DvZhIktJi8OGA1Bmiv5ZqgNpb6LLJbD4iIRgEtKMrLmvogJIW9sxPOw5caRkbnmwTpJWxtzFX8Gu1Sdh9JuCaNBJiEEpHpKokax58FOlNNp9I8kpKYKOw4dbIPgvzv4U9lPI82AUUtVFELuPdxV+mnVFLOwVRxJIAHtNV3G9IGFQ2RmmbsiUsPtGy++qFiozJeTFStKRqS7WRe2w4AeQqPw++2ARrO0pUHhFGLHwZmAA9lWxSMYLvPgqHx00xtE23WfdvVXfEb/Tt+SgSPvkYsfspb41yM7Tn/AJRkU/VRIx5uC3lUJhemPZsP5LDYi/aVizfaMpNepP4QGH+jhZz4tGPgxphcG/QzxUogkdrLIe7T34KxJuRM/wCWxMh7uslb3ZlHupzD0dYYetdj4L94J99Ux/4QacsG/tlUfBDTeT+EI30cEvtnP3RUwyTnbTsspRS043F+25Wlw7nYVeEQ8z9xp0m7+HHCFPK/xrIJP4QM/wBHCwjxkc/ACkG6e8YfVgw49kp/vimETHcnxUojhbs0eC2sbIhH8lH9hflQdlQ/zUf2F+VYc/TftFvVjgHhFKfjJSLdLu1m4ZB4QH770dFKeKC6EcvJbm+wcOeMER/UX5U3fdLCHjh4vYtvhWHt0m7ZPB2HhBF96Uk+/e2W/l5R4JCv9yniKbgT5qJ0lNxy+S3L/RKAep1kf6Esq/Bq7/EDr+TxeIX9IpIP21J99YK+822G44mf7aL8LUm209qtxxWI/wDMMPg9P6GY7+l/VRmakGxA7Db0K3yWDGoDlmhl/TiZT5xtb3VTsTiczucQcs2Y29IjLr6HVsbWFrajne9ZbIm0G9bEzHxxEh/vUyl2BiTqZbnvkc/dU0cUjDct8rKvNNTvFhJ53X0HsTfSFkVZnKSABXzoyjOAM3pWy8e+pLaOPheIkSxkEaHOlj7b1hMUZxUaxYhgmJTSKYEjN2K508/3DJ9n4hbrLIj20Kyx5z5t6XvpjqME3bf34JWYjlHzkef+/ZabsLFwpPeSWNFs2Us6qD+Pl4Emx5cO2rid88Co1xmFH/Wi+5qxDa+zI5YcIr3XLE1sg0HptyPLTtpjg9ylZrtL+KXVmAtp9XtzHkBTpaUvddFPXRsZlO62Xbu/UBhY4eZHUXzSgho0A4m/Bm7F89BVEh3vwpGVsWiob3ADs1jq13CH0jc3I7dKrm1l/CAsSXigT1YxbX85rjU00TdSLmz+a/4akbTuaLR+KrvroXOzTdw10Wv4LpX2ZEgX8IJsLaRTcv1KJOmzZo4PK3hE/wB9qyUbsQ/n/a/yr2N3Ifqn7TVH+3lTHGYeR8P9Wnv064AcFxB8I1+9xTeTp8wfKDEn2RD/ANys7GwIPqftN869jYkP82vv+dO/b0w41HyPl+Vd5P4QEH0cLMfFox8L03f+EGvLBN7ZgPhGaqQ2VCP5JPsinEOxQfVhU+CD5U19JHGLyOAHWbJWYq6Q2jYT2Kdk/hCP9HBoPGYn4Rimn/jbPiJI4vwaJRI6ITnckB2CkjhrrSMe7ch4Qe5BTjDbsziSNuqACuhPpJwDAnn2VQqJKFsbv+Zl7H+Q/KsxVVU54HQO35H8Kz7c3kk2fD18cayqGUSKWKkK2gYEA2OYqNQeNS+6HSlhMeRGCYZzwjkt6R/MYaP4aHuppjcIssbxuLq6lTz4iqtg+jDCowZy7kWNgxRARrcBfSH2q4/CsWggpSycm4Olhe4PloeZ4roqmCR8t2jQjX3utiknVRckAd9N8LtaORiEbNbiRfKO7NwJ7hVAl2okuJ/BuszzBcxS5JCi3En6WoNuNtauux8BkUC1h2VuUlTJUjPkyt4X3P4HioZI2Ri17nyClqKKKvquioHeDYPXZWDMjrezLlvZrZhZgQQbDlyFOtv7T6iFpLXyjhwuSQAL8tSNeVVWXfl4WKzooNr+jIlrG416woRqDyt8KljY8/MxQSyRj5H8VESbcm2aZVKdccrSKgIUtrdnHYtySy6lTci6my0CfeXEbRTFvOw1RVRQLRpeVLgDieVybnSvO1ExOIxrYuSaENmuuSeP0FHqIt20AHnqeJqUwmyetjmfMieiBIEeNlurrIWSzZVuFPosQAdeBsNBkeuZw1WZLNpkYbjh1dSrWC3XU+k8hEakZiF49iLrqx/zNhUhtDZ4mCgkxxoLJGtrDtJJ9ZjzPPyAclWYjWJUXRFE0RCjnrm9Jjzbn4WA9rhmLC7RWvyli8vWqy1jLbLPkmnLhrsnWwN3VC3tZP2n8T2fuKspKovIKKQCPG4jfLfKGGUm1rkW1AI4Uz2xiLkJyGp8Tw93xqZuugVWUll3HUqO2wBiNHzZBwUMQPE24n4VHLu9D/Nk/rP86kK8GVkIZDYinSM+UloBPWoIp35gHPIHUU2w278LuqLGt2IA9Y8efGnG0diwpPIojT0TbgOQFque7kq4hBM0KpIpK5gB6Wliw521I176jt4ThI5Wz9YZmsxVb8xobkWArkYscz1/QuiPytILW2d81xrwFgBuulkw17aPOJb3INySNLHt112VZGzoh/Jp9lflXsYVBwRfsr8qUMoJ9EEDvNz52FdrsGWIva3h9lyr3OBIzX8fuvIjHYPIV6oop6iReiuXrt6VCKKL1y9IhdoJrmavEp0oQAluqbLnytl+tY5fOk8wp/HvgEw3V9WTIFyjgU8SDx8KijvI44iAeMcY+6oukVs040sV5xEINOsPihOoikIWUC0bngwHBGPwP7hJdvyEXCwkd0cfyp3s7aEshLOIUiTV3MUfkNNWPZTSblSMbbRK4jZbFIOsPVpHG3WMeX4x/RA5sbaCozGY/riFQZIV9Ve385u1jVkxW2VlSJRlRpFLRF1VlJDFQrXFlJAGot5VAybXnVirxxBgbEdUnypFI4AbL3BPYWNmHY2vkeI9lK2RvVJU/VN2B7gRr5g02/juX6kX9FH8q94beSRJFZo4yoNzljQN7CBoafmsoAwE6m/vtXZY2Q2dSp7wR8a5Xdv77ozoVUgAHQgEtmtcW7NKipt6sORdUkVuwBch8209lJ0zRunmie7WMEhSlFMsBtZJR6OhHEGntSggi4VJ7HMOVwsUGkc7qboxU9xpaikexr25XC4SxyOjdmabFPcDvtNFpKgkXtHov8j5CrPsnemDEEKjEOb+gws2mptyOnYapLIDUxuVgR17yfVTKPFz8lPnXE47gVFFTPqWjKQOGxOw0235WXWYTi9TNM2FxzX57++1XWoXevGzRYctCBe9mbmin6QHjpflfyR3n3qGFKKih5CQSpNgE7bjgTy9p8XOzd4YcUhC8belG3rAHQ6fSHePdXE09JNAGVkkWaO/cR18uq+naupkmjlLqdj7Pt797rJYsU2Bx8WJUkkOJT+cL2lU9uYZh+tX1JC4KgrqCAQe0HUGvmbf/A9TIi/Rs5U/m+jp4j9+NfRe7sZXB4cNxEMQPiI1Br0mSSOVrZIvpOo99Sw6ZsrG5JfqGh7vypGiiioVZSGLwiyKVYAgixB1BB4gjnWY9LuCjwmzCkShOumjQ25hQ0hv2/k1HhWq1nvSfgIphCuJJWBXZi17WfLlQE8gcze0Ac6liBLgFFKQ1pcRssi2BgQYMxOVLks3Mk6KijmxA4ctSdKfNiyElYHq1REyAE+h+OiN78SxI1bifCwCsciOT1duqQskYHDKDa/eTYEnn5AQm8EhtYcLi/s4VsluVl1zbH9JUFvM6oxO3IyQVQgn1wAAl/rKL+iD9XgDw0NgvgN540zZomNwBoRw58a0PcLc3By7Pglkw8ckjhizPdrkOy8CbDQDgKnJN2NmBxGYMIHPBLRhyDwsvrVxs36siildEI3HKSDtw0PHZbzcKYQHfcrO9l73Ya9jmjJ5sNO70gTb207x0oaQkEEGxBGoIsLG9WTbvRPhJkPUKcPJyKlil+xkJOn6NvbWXYSZ8JO8E/o5GKsDwVhzB+qffcGtvCMdp6+4ZoRuDoe3kR7KzcRwtzWXYrNXlrc+HO3Goh96IgdAx7wB95p1hNrxy6Kdew6H/P2V0GdrtAVg/DSx/O5ht73T3HbancKsbGKNLZVU29XUEn6Wvs7qX2pjhierlIAkC5HA4XBuCO43PwqKxO2IkNi2vYASfdwpkd5IgdFc+wfeazG0FLC9j2AAtv333vxPPXW60viKudjmuaSHDstba3ActOCmjYCoeXelASFVmHboBXjaO3Y2iIUm7Ai1tRfTXsqydEewMPiExBnhjlKtGFzqDYEOTa/s8qbimJtoYDNuBbbrNk7D8MExPSg+igsFvEjsFIKk8L2IPd3V427thowFTQm5v2AffTrpO2ZHh9oKsMaxoYo2yoAFvmcE2HP0RULt9b5T4jz/APqnUlcaqmEzdLgHrUslBFDUtbbTXTrClsNuZtSYA9XIAdQWdEFj3ZgfdUVtXD4nAzNDKbPlB9bOtm4MCfb5Vtm4e0uv2dh3OpCdW36URMZ88oPtrP8ApowJ/CsO4GskRTxaNyQP6wVyGH49Uz4gaWYAWzDS97t7SeRW9JRwiK4HkFD7L3C2hiYkmS2RxmXNLYkcjble1QR2pMgeJicwJXU+kpBswv7LV9FbMwQhgiiHCNET7ChfurDekXYxj2pKqj8syyJ3mbj/AFmYU/BsekramSJ9gLEttyvx15EJKijjDAbJ3srotxeIw8c6PEOsXMqszhrH1SSEI1GvHnUNsraTRyNHK3oi4uTcAqbGx5jjW7Y6UYPAuRwggNv+kll94FZrup0WR4vCRTvPIrSBrgKtgVdk4n9Go8N/UTgJKiqNmBwDbA8bmxt1AIqqFsrejA1sqxt3GjIOrYekdSDyHKp/d/okfEwRznEIiyKHACMzAHkbsovTZuivEJh555WWMRLIyqRmdxGCbmxslwNNTx4VJbuNtp8JD+DFFgC5YyeovlUkX9K54g+VX8SxMzx5qOdjbOsS46bbC4IJ7FFSUgpxkcCfVUfFB8LNNEG1R3jJtocjFc1jw4e+ps7s7UeBT1cphy9YPTjy5SM2bLmve3dekMHuhjMbicSvomaNz1xdwPTZmBsQLG5VuGlbhg9nsuDSFiM4gWInlmEYQnwvVbFcddRNjZG5rnfy3NtAb6Eb3U0VIyQlxasKwe1WnSNHt+KBCkaEqTcX7wedWGPaaSKEndUkUehIxADAfQY/A/uIrb3R1icDB18jxFVKr6DPmu2gOqDn3063c6OpMTEcTiZRh4LZg7asy/X1ICp2EnXkLWNb37zSsh6bOC29r73PIDclZkmGF8lthySmHxsbmyspPcQaWdARXNodGAaAz4DErilW91AGY5eIUqSCw+qQD7rw2w9rFwUc3IGh7R39/wA6vUOKQVgPRnbQ6EEHrBsQsuswt9OM7TcJr+Dq+PiRxdGlhVhci6syhhcajQmtjj6M9ng/7MD4vKfi9Y4zWx8J/wD2wn9ta+i+ftrhP1bUzwSsETy24dsSOXJdPhjWuhFxwC+ctmY1cNipMwugMiEcdA+nj6tT8u2sNbNHLb8xgwPsNqldz9zMNjJsf+EKxMeJdVyuy2BZyeHHUVK/+DmEMr/jpQDqsalMyrYDUsCW1vrYcbVtn9S01K8xPvcAX0uDcA8D18bKrNhgqPmKrGHx6OLqwPx8qYYveONDZbue7h5/Klt9+j58ABLG5kgJyljo6E8A1tCD2i3YRwvad1Oj7DYfCfhWPAY5OsKvfq40tcAqPXe1r3vqbAczdn/UlOynbOw5sxsABqTysdu/7hUY8Db0hDjoqTHvUv0kYd4IPyq3bC25HFhGlBDFmNgOJYABVPMdvgamdnbO2TtOGTqoUTJoxVBDIl75WuuhBseNxobisqwcXVYp4gwdVd0zA3VshIDC2liB76qNrG4yDSytcwtc0uBG45e+5XW0zMPvURC5ym2u3WrGA0jNJIbsxuT+/Ll7K8SYWxDKSrDUEaEHxpxFmN8qlramwJt411HvXWtiYGZANLWsuRdLJn6QnVR21dsjEWwuJHpHKY5QNQ7EqAyjkeBI7eHOvo/CMCgtwsLeFfNOBw4l2xhk5GfDg+AZGb3Xr6XQgVz0lOyBxbHoLnTgOzl6Lt6ed80LHSamw14ntStFcBrtRqZFU/pYwIk2RitNVVH/AKORGPuBq4VF70YTrcDiY+OeCVR4lGA99K02ISHZfPG6zfiWHY594H+dJ7fkUQspT0jIjB+YUK4KeFyD7PCkt0pfyg7QrfEfeKW3mX8X7RW9vCuW+ivI5kea1boxe+ysP3dYPKWSs96X4r7SWwuWhisBqSc0gFhxJ0q+dFL32XF3PMP6xj99Se095sJBi4opiFnkAyNkJsGYqoMlvRBYEcfG1eRw1L6TFZpI2F5u/Qdt77FdmWh8TQTbZON1o5VwWHE9+tESh83rXtwb861r996zrf8A3abF7ZjigtnkhRpDyQKWUu1vzQunPTtrR94MbNFAz4eHr5BwTNb224tb6o1PKqL0SYtp8Rjppjmnbqrk6EAmS4A5AFVFuWUCo8NfLC2fEWWFgRYc3EcOAG+u9u1EgByxn3ZN9qbM2Ps4pBPFJiJSAXa5JUH6RAdQt+IUXNvZeK6QNxI8LGmKwjHqGK3BJOTOLoytxKnv1BI1N9LXvnvDs/DYorisF1srIrdZ1cRDDVRq5ubZbeyoHfDpJgxGCkwy4eZCyplzhAoCsrKQAb2sulu2tqgkrnPhlYHkO+sucC0g21AvpbhZQyCOzgbdSV3b6LoRhhiNoSFAVD5AwRUUi4Ludb2I0FrXtrUzHuRs04CWWBBMOrmZZC7lrqracRbKRa1uWt6d9JUDTbJLRXIBilsOcY1J8AGDfq35U06Pwf4ifvGKt3iza+FUJKuqnp/i3TOB6UNyg2AG/D3zunhjWuyW4Xuq/wBH3R5FNAMXjDeM5iiZsq5UuGd2BBtcHQEaC541d9yZ8Awm/i8AAMvWWEgBNmyMM/Kwbh2Uw3Ri/CdgrEhGZoJofB/TUX7OIPtqN6HdmSw/hfWxPHdogM6lblOszAX42zDh20mISPqWVT5ZDdjw1rL2Fs1tuP5F0sYDS0AbjdQXTOv+vRHtgX3SS1DYrBNKj5foxu58EGb7qm+mr/bIP+R/7j02jGTBMfpTnIP0F1bzNvI13H6e1w+P/r9ysHFDlma7kT9lZuhbaGbDTwn+TkDjwlW39qM+dWDfDd84mXAsBcRYlWfuTKXa/dmjQe0VnfRFjuq2g0R4Sxuv60ZDj3K/nW03rgMcz0WJukZxFx3jKfO66CC0kQCTXEqXKZhnVVYrzCuWCnwJRvKq9vHur+EY3Az2FoXbrP0VHWReP4xbfrVU8LvLbeSQX9Bz+C910UBf61SP1jWpVnTwy4ZIx7Tq6O//AKBBHd+FI1wlBHI+ip3Svj+r2a685Xjj9l87e6M+dL9F5vsqD/qj+ukqq9NuO1w0P/MlPuRf79WjorP/AOLh/Sl/9V60ZoOjwON39pL+Th9lG115z2Kkb3dJ2IZ8ThlSJI7ywk2ZnKgtGTfMACRflper30aPfZWH8JB5SyVie8f+2Yn/AJ83/qtWzdFTX2XF3NMP6xj99auO0cNPhkfRNtdzSev5SooHl0pvyWabf2/iMJtLHfg8pjLzNmsFNxcsPWBt6x4dtbJhcQ74BHLfjGwytmGhztEDmFuHpG9Yj0hLbamK/wCYD5oh++tP6Pt74JsHFC8iLNGgjZHYKWCDKrLc+kCoHDgb03G6bPRQVEbLmzcxA1tlFr9WlkQOs9zSVlWy8bNjMRh4J55pI5JYlYPI7CxYAmxNr2Jrat8dnYaXCZMVKYIA6aqyoLi4RNVIt3W+iOysk3x2FHs7FxHDTZ/5RRdS0ZRgUBKnUdmg4GtFg3x2ftHCmPEukeYDPHI2Qqw1ujm17EXBBv2jiKkxgOlNPV04d0Y1+Uat13tz07NOsJIdMzHb9aT3Z2jsrAI6w4xWDsGOd82oFhbKoArLJXT8OlMJvGZZchHAoWJX2WtVp3mfZGHwzxYZBPM/quGZsh4Bus4WH1V486q+wMJxYjw8Of791bWBUo6R9QM93WHz2BNuNhr1aqhiEoZCQbd3WuS/7bF+nD/bFfRjc6+doyv8Yw5yFUSw5iTYAB1JJJ4C163WTejCDjisOP8ArR/4qxP1hG+SaMNaTo7Ydis4YQIRfkFWujtbYvaq9mK+LTVSd7dpth9vPMhsUkhJ716uMOp7ipI9tTGxd+sNhMdtFnLOk0qtG0YDBsufNrcfX41St7tspisbLPGGCOVsGsG9FFXUAkDVe2rWH0Upr5JJGHI6JoudjcMuPIqSR46MAHUH8raukOENs3EX1ChWPgkiMfcDSXSPh2k2XOIwTojWGt0WRWa1uWUX9lVrenpRwk+DnhjExaSMoCUAUFuZJa+nhURux0tvh4ViniMoQBUdWyvlHqq1wQbDS+mg58axKTCa5sMcrY/mjkzZTpcfLz/6qZ8rCSL7j8qG3V3AxOOjd0Ijj0AL5gsh7BYG4Hba1zbttE7OiyYkpdWyl1zKbqcptmU8wbeRq27wdLE+JQw4eLqQ/okhi8pB0yrYALfhpc9lqqX4E0KyB1KuBYg6Ed1d1hprXudLUtDRfRosbdpG91lVZjyZGnU6eKuGwN9IcOJFY3+kCL6sNMtwD500wWOWXMykakkgcr62tyo3B3VwWKhkbFSlGWTKo61E9HKpvZhc6k+VV/ZTCPEuFN1BcA3vcK3om446fGtCmxJktQ+EA3ba+mmvLms2qw4NgzA7Kd3EUPt2Ingskr/0cb294FaljNrSSSSFZSiocosFIuACzMWB0BNrC3A1lm4Oy5TOcSLqGDolvXcv62Xs0v6R0AN+y+wbG3RWwaVVY8ha6qPqqDy7+JOpoeWtdnfrfYfdXGhz2iKM2tufspvd3GNLAjsLFlBPtHwqVpOGEKLClKzzqVpgWFiiuMtxY12ikSr5Z2NH1WLljP0esT2xvb+6afb1RFY9eeRh4G3zrm8UfV7axQ4f6xN/WZmH9oVaN6ti58HDJbgiK3gyix9jf2quSVohdFE7Z5I77Ajz071jyUodK+biwNd3XIPlr3J90YbxYaHZwWaeKNhLJo7qrWJBBsTe2tVLpV2vDiMZG+HlWQCFVLIbgMHkNr9tmBqAbYRvoTbwr0NhHtNZ0GBNhrHVgJub6aW1Vl2JRFgZdbjsze7DPh4pHxECs8aMwMsYIYqCwILXBBvWZba3kXBbYkxGEeOWOQKzqrAo2cDrFzLezZ1zX5E+INXOwmB4+6lYthHnrVai/TcdM97rlzXAgtO1jr5J8uJxkb6haPP0tYGRQZMNI7rqFZIWAPczNp42qi72b1S7SmU5AqRghEGpANiSzWFybDsGmnMluuxRfh8bVY9k4aK2UgIf2T7fnV6jwCnpH9JG03G1yTa+9vd1XkxUPFl43Y6VpMLAIJYetCDKhz5GCjgjXU3A4DhpprTibpkkeGSNsMl3DqpV2CqrDKAVKnMRftF+wUtid2UY3Kg+IFISbnIeVj2i1I/9P0T5DIYxcm+538UoxQhtrqB3X3vxWzluiZoZNcsitkJHo5lYWsdLG3Gw00FSy9MmMzsckBUgBVytZbX1BDXYm/M20Frc1F2TPh9YnbL2DVfappvPiIZNMRAM314vRb2rwPstVqbBaSZ5kkjBcdyR78d1A3FXD5QPNQu2dq4naGIjaYekwCJlQquXMTpfjqTrc1P7Wdes6tfViURjxHrH2sTU/snYo6qNgxbqcxiLqysA4NgRbUBrEWvfUVBzNHh2KiJ3k4lpgQtzzCc/b5Vp08DKdgYwWA4clQqp3Tm5VfTZGJEnX4dWGQ5g4IXKe0FiB/8AdKtvdtI3vipdOPpoPhxqWxMjzflHJHIcFHcFGgpNdmqOVRy4fDM7M9gPaAfslZijo25ffqqqMPKW6y5z5s2a5zZr3zZu2+t6enamNPHEYj+mk/xVYhhF7KPwQdlPdQsdbMAe5N/d3jgqpNh5pTmlZnNrXZmY9wuTwpSCfFRrkjllRQSQqyOq3PE2BAq0DDDsrhwo7KU0TCMpGiQYs+97KqJst2uW1Jub8Tc6kk8zQMPOFyBmCXvlDsFueJy8L+yrcIBXh4B2U40jSNU0YpJcqs4TYpJu1cn2EeXkauePwXVMiEa5AT4ktf5eykDGKZTtjnjEjNjsnVFXPBMWu3G6qUGwzz8gK9vsE8iRVqEYruSp/hmqA4lLe91WcPsDX0rn4VPYbChRTgLXalZE1myqzVUk31FQG1tkZ2zDQ1HDYbdvu/zq3la51YqN1O0m6njxCWNuUKsw7A7bmnH8QC3Cp8LXbUogamur5id1XV3fHZ7zUts3dpHUkqDrYaD9+dOHW5A7fcOZqw4zZscKpklIv2+lm55gF1Hw1pjomjSyniqJX/MSoZd10ANgBoeGlNCFxSCKUgTAWSQ8HH1GPb2H9xMyTAAky2Hb1b1ByYCDnirf9NqQNACe57nEElQOH3WZnmVjkMSM5BW5OXlxFvGnmwdjKkZxGIJWFftORrlX7z+5vGysNHLHmeTP6Bj6zKULppdTm9a2mvK/hVa3kSCRzHLixFlsBH1bjIB9EA9/PnTOja3UKx00knyuOhVo6IsU+MxeIlYZYoo0jjQequdi1vG0evjWvggCso3QwMuz4DHErNmYuzNFICSQABYcAAPjUvidvYnKcwyDmxjksO/XTTvrOkie997jxC145442WAOnUVoKyA16qkbEx0gxCp1jSBlZjmykrYixuoGhuRbu051dVOlV5IzG7KVZhlErcwXJZQouTYCmX8ew8pFPgb/Cnk0dxVd2lsdibrx8KqzdLl/4rX67/ZWWZP537lmnShujNPj/AMJwa9YJFUvqq5ZI7L9Ii4KheHYatq4HPhRE4sTEqkcbHKB7bEe6lZZXQgOnE2uO/uPzpzXH4tWVhcxs7Q3KbtI9dyr0EEPzFutxY3Vawu5aKLyOWPYPRXz1PwqC2ltOIMY8MosNDIPgpOp8fLtqT6SnxC4YPCQYgfxy63sbZWuDqoOhHeD4ZtDt+QcETyb5102C9JXj4mrlL9dG8BbmBYX5DlzWHWxGmHRUkYaf7ce47hWlI+2vYSq0NvYg8Ix7Ef517G1cWeETeyJzXZfERhcx+2VB5eKsDxA0iyWqHGLxx4QSeyCT5UoBtE8MPP8A+Wk/wUhqY09uGVA5eP8AincLtR4+BuvYeHs7KlsNtNpELLG9hoSASL+IqpYbBbQ+ngsSw7oJQR+zY1ZcHj8Vh8KVbCyouoDyRyJlzdtxb30nSsfsU400sP1jTxTiV2+mcndxk+wOH6xFIkZfSRAp+u1mf2aZV9gv31CYSVkNwxudTfUH2GpODaRmdYiACeLDgAPWNu4XNPIIUQeCbJRcQ8YjzEuXJklzakowKKv2ST+sKaSzzRO0ZPWxg+iHGZSp1UgnUaEcKkMPOkpYgjU6DmANFFu4ACvQNgDzQ5D+ibmM+w5l+zSXSkXGii7wN9aFu704/wDEvvpzhdgzSXKNGyjgwbQ91uIPjapHEbKilXUEd6syn9ki/tppgtkzYbOMNObNraVQ9j2gixHvpS4jZNbE0/Uo5CbkHQg2PiK92qJn3PxpcnrFbMSSesZRc9xAt7KcQdG20JPVkhP/APSL+XGmmpy7hSNw0P8ApkCfWrjG3KhehjaZ5xf0zf4aUHQftE8Xw48ZZP8At1Ea1hFvup24M8G+by/1Pdn7MXEA9U+VxxRuXtHLvtTvZ27coxCdYvoL6RIIKkr6o87ceQNQ6dD+0cK6zJPAjrqCHkPiCDFYg8CDoa0HBdZ1adbl6zKM+S+TNzy31t41xeMYpV0YLGPDmPBAv9Tew6X6ib/ddFS4VTSua9zbObYm2jT3a27BYKnb4uBiluQPxa/2nqI/CF+svmK0jEzKLBhmJ4C1/jpULtHdSfE6RR4OIH6Tw9Y/9kKPI1ZwTF5xTsiEHygWzZrA91vS6rYhg0c0zpTLYnW2W/3VROJT6y/aHzrycYn10+0vzqbHQFMxu2LiBPZCQPIMAKVX+D2/PGr/AEB/7tdR8eOXvwWV+yj+3l/qrxx8f84n2l+deTtKL+cT7S/OrOv8HvtxvlB/8tKL/B8XnjW9kI/7lHx4S/so/sfJVM7Vh/nU+0K8nbEP86nnVtl6BoUF3xzKO9EHxeo7E9FmBT/fJ5D+ZGlvNtKc2sc76R6pj8KhZ9b7eCgv46h/nF9/yp5s5xOT1RzAcTZso9pFr93GnGF3DwyNc55ByDkW9oQC/wAKsEcYUAKAAOAAAA8AOFWWved1Rkp4B9BJ8Pwm2H2cqDtJ4n9+ArqYBQeApw8gUXJAA5moLam3bjLHex0vzPcOyi10AhosEnt3GL6i8B6x7T2eyo2DCoEM85ywL9qQ/VX508/iVox1mKGSMWsoIzOTwQdnffhVz2N0dLjYxJjlYDQxwqxQIg4A21ub3/zvUM0rY23KsU1O6Z9vHqVB2Vt9sU+JspVVw7iNRyHIADn7yandkbEm6vDT46BTLEQULH0rD1BLyVr8CbgEC9uVg21uxhsGVXDRLHdXzEXLNYpa7MST51eUwCyRWIBuLVSkqDlaTqDe61Y6Vud7W6EWse5I7Fx8cyAjwIOhBHEEciKkpMAjDgKomLwkmDmBTVSQBc8eSxsfcr8vVOljVk2LvF1jZGVka17G2o4XBUkaEi/iKqvisMzNR73V2Oe5yP0d69YUjgtixxXyIq342AF/KpCgUVATdWAANkVwiu0GhKq9vEyrbxqAkgeY5YyQBqSOJI4C/ZUvtvCNLMoHqgXPeToB7veKmNlbNEa8KzHUQmqunk2aLNHqfNWekyRBrdzqfwqfMJE0cX7x99Wbd3a4lWx9ddGHwPtqRxWAVxqKZYbZAR8wGo0v3Hl3ipYaJkEhfDoDuOHaOXokM2dmV/cVLV2uCu1eVdFFFFCEVwqK7RQhVbb+4mElBYJ1T/Wjsvmvqnyv31m67vPFFLJG2cuMkelmyswW/G1yOV+dbdNHmFqgE3RjEmb0rBswXMcga975fHW3C/KrsFSWA5iTyWbU0TZCCwAc1jEuz5IfRlRkPYykeV+NPN3Y2knMeb0WRgwJ5cQR3ggH2Vu7YRWTI6qy9jAEeRqt7R6OsK7Z41aF+TRMV/ZN18gKsNrmkWcLKm7C3NN2Ov26LN8TjWw0piazgAEEaGx7RrrTmLbsZ43XxHyqa2h0TS3LRziQn+cBVvtC9/IVX8buRjIvWgZh2pZx5Lc+6rUc0Tho5UJqedh1afX0UjFi0b1WU+0X8qWqnSxFTZgVPYQQfI16jxDL6rMPAmp8qq9JzCucWIZfVZl8CR8Kdx7wYheEr+0hv7QNUlNsSj6V/EA/dSw2+/MKfYR99MMYO4UjZy3YkK04ve+UgiRs3YoVQT4kDhURLt7EMQwCgA3C6+839KotdsC9ynkf8qcjbqWsUbzFZRweB8hllbmJ012A5AcPVahxaQMDGGwHiTzJ9hWdNvAxpKqhtbFSfVJ4jTvt51Kxb5kDSFPtH5Vna7XRSbBrHiLDlwPGn0e3o7fS8h86Zh+GNpWOiIuASW9h1t3G6fV4m6Qtex1jbXtHHvFleTvzJyjTzNJtvvNyWMexj/eqmfx/H+d5D515O8EfY3kPnWl8LH/VUTXS/wB1bZN7sQfpKvgo++9M5ttzt60r+w2H7NqrbbxLyQ+YpJ94m5IPaSflUghaNmhROqnu3cfEqdY3Nzqe/jXKrcm3JTwIHgPnemsuLdvWZj7dPKpcqgMgVmnx8aesw8OJ8hUdiN4fqL7W+Q+dQlSWzd3MRiPyULsPrWsn2msPfQcrRclIC95s0JniMUzm7En4DwFcwmBklkVYVZ3vcBRc6c+4d50q/wCx+ig6NiZLfmR/e5HwHtq97M2NDh0ywxqg524nvLHVj41SlrWNFma+i0afDJXm8mg81WNmbsSuY2xQS6kNkUXGfkxJ4kdwtftsKuKrYV7tXGGlZUkjpDdy6GKJsQs1UDe+XPKFUFiisSAL2zFcvtOU6d1W/YmKDxBlNwRcHuNQe09gS9czxFfTtcMDoVFgRbjpbTu41NbC2b1MSpe9hx7SdSfMmpJCwxtAOoUMTXiZ5cND9tl427sfrksDYgggjkVNwe/UcKj9j7vOknWSMGIBUWXKoBIJ4kkk2HPlVmoqISODcoOinMTC4PI1C4BXaKKYpEUUUUISX4OL3pWiihCKKKKEIooooQiiiihCKKKKEIooooQiiiihCKKKKEJKfDI4s6qw7GAI8jUPityMFJxw6D9C6f2CKnaKc17m7GyY6Nj/AKgD2ql4noqwreo8qfrKw/aW/vqMn6Ij9DEexo/vDfdWj0VOKqUfyVV1BTu3b9llE3RTih6rwt7XB/s0yk6NsaOEat4SJ95FbJRUorpRyUBwqA8x3rEpNwcaP93b2NGfg1JHczGD/d5PIfca3KinfHv5BRnCIv7Hy/Cwz/Q/Gf8ADS+X+del3Kxp/wB3k/ZHxNbjRS/uD+QR+0Rf2PksWTo9xx/kLeLxj+9TuDovxjceqXxcn+yprXqKYa+Q8k8YTANyfH/FmeG6I5D+UxCD9FC3vJFS+D6KsMv5R5ZD4hR+yL++rrRUTquV3FTsw+nb/Hx1UTgN1MLD+TgjB7SMzfaa5qWooqBzi7UlXGsawWaLIooopqciiiihC5au0UUIRRRRQhFFFFCEUUUUIRRRRQhFFFFCEUUUUIRRRRQhFFFFCEUUUUIRRRRQhFFFFCEUUUUIRRRRQhFFFFCEUUUUIRRRRQhFFFFCEUUUUIRRRRQhFFFFCEUUUUIRRRRQhFFFFCEUUUUIX//Z"/>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data:image/jpeg;base64,/9j/4AAQSkZJRgABAQAAAQABAAD/2wCEAAkGBhQSEBQUEhQVFRQWFxYWFxgYGBYaFRgXFBcXFhQVGxcYGycfFxkjGRUXIC8gIycpLCwsFh4xNTAqNSYrLCkBCQoKDgwOGg8PGjAjHyQpLCktLCwsLCksKiosNCwsLCosNC8sLCopKi0sKiwpLCwsLC4pLCwsLSwqLCwsLCwsLP/AABEIAJEBWwMBIgACEQEDEQH/xAAcAAABBQEBAQAAAAAAAAAAAAAAAwQFBgcBAgj/xABSEAACAQIDBAYGBAgKCAYDAAABAgMAEQQSIQUGMUEHE1FhcZEiMoGhsdFCUpLBFCMzYnKCovAIFUNTk6OywtLhFiQ0RFRzg9MXlLPD4/ElY4T/xAAbAQABBQEBAAAAAAAAAAAAAAAAAQIDBAUGB//EADQRAAEDAgQCCAUFAAMAAAAAAAEAAgMEEQUSITFBURNhcYGRobHwFCIywdEGFUJS4SNykv/aAAwDAQACEQMRAD8A3GiiihCKKKKEIooooQiiiihCKKKKEIooooQiiivEkyr6xA8SB8aEL3RTGTbmHX1p4R4yIPvpI7z4X/iYP6RPnTsjuSYZGDcjxUnRUV/pThP+Jh+2vzr0u82FP+8w/wBInzpejdyKTpWf2HipOimSbbw54TxHwkQ/fTmOdW9VgfAg/CmkEbpwcDsUpRRRSJyKKK5moQu1wmu1E7yzOMPJ1ZIYqwBGhvbkeR76UC5skJsLqTWYEkAjTj3V7rN9lzIJ4TCMpvdrC34v0lYN2+kLWOtxflWiwtcCpZoujda91BTzdM3Nay90V5d7C9ViffBgzFIg0algTms7ZCQxVctuINrkXtyprI3P+kJ8krIxdxVpopLDYgOoZdQQCPA6ilajUqKKKKEIooooQivLuALnQDXyr1TDbElon71YeYNI42BKUC5snwNdqH3dxxeJQ3rAZT7NL+VqmKZFIJGB7diLpXtLHFp4IoooqRNRRRRQhFFFQ22d4FgKghmZr2VRdjbUnsAHaTzHbSgEmwSOcGi5UzTaTHqpsTrTbZm1lnjDIdDfkQQQbEEHUEEEEd1UXeqH/WWBAZpVURMeMRDKhI00s0ge41uCOypI48zspNlFLLkbmAutKR7i4rpaq/DvZhIktJi8OGA1Bmiv5ZqgNpb6LLJbD4iIRgEtKMrLmvogJIW9sxPOw5caRkbnmwTpJWxtzFX8Gu1Sdh9JuCaNBJiEEpHpKokax58FOlNNp9I8kpKYKOw4dbIPgvzv4U9lPI82AUUtVFELuPdxV+mnVFLOwVRxJIAHtNV3G9IGFQ2RmmbsiUsPtGy++qFiozJeTFStKRqS7WRe2w4AeQqPw++2ARrO0pUHhFGLHwZmAA9lWxSMYLvPgqHx00xtE23WfdvVXfEb/Tt+SgSPvkYsfspb41yM7Tn/AJRkU/VRIx5uC3lUJhemPZsP5LDYi/aVizfaMpNepP4QGH+jhZz4tGPgxphcG/QzxUogkdrLIe7T34KxJuRM/wCWxMh7uslb3ZlHupzD0dYYetdj4L94J99Ux/4QacsG/tlUfBDTeT+EI30cEvtnP3RUwyTnbTsspRS043F+25Wlw7nYVeEQ8z9xp0m7+HHCFPK/xrIJP4QM/wBHCwjxkc/ACkG6e8YfVgw49kp/vimETHcnxUojhbs0eC2sbIhH8lH9hflQdlQ/zUf2F+VYc/TftFvVjgHhFKfjJSLdLu1m4ZB4QH770dFKeKC6EcvJbm+wcOeMER/UX5U3fdLCHjh4vYtvhWHt0m7ZPB2HhBF96Uk+/e2W/l5R4JCv9yniKbgT5qJ0lNxy+S3L/RKAep1kf6Esq/Bq7/EDr+TxeIX9IpIP21J99YK+822G44mf7aL8LUm209qtxxWI/wDMMPg9P6GY7+l/VRmakGxA7Db0K3yWDGoDlmhl/TiZT5xtb3VTsTiczucQcs2Y29IjLr6HVsbWFrajne9ZbIm0G9bEzHxxEh/vUyl2BiTqZbnvkc/dU0cUjDct8rKvNNTvFhJ53X0HsTfSFkVZnKSABXzoyjOAM3pWy8e+pLaOPheIkSxkEaHOlj7b1hMUZxUaxYhgmJTSKYEjN2K508/3DJ9n4hbrLIj20Kyx5z5t6XvpjqME3bf34JWYjlHzkef+/ZabsLFwpPeSWNFs2Us6qD+Pl4Emx5cO2rid88Co1xmFH/Wi+5qxDa+zI5YcIr3XLE1sg0HptyPLTtpjg9ylZrtL+KXVmAtp9XtzHkBTpaUvddFPXRsZlO62Xbu/UBhY4eZHUXzSgho0A4m/Bm7F89BVEh3vwpGVsWiob3ADs1jq13CH0jc3I7dKrm1l/CAsSXigT1YxbX85rjU00TdSLmz+a/4akbTuaLR+KrvroXOzTdw10Wv4LpX2ZEgX8IJsLaRTcv1KJOmzZo4PK3hE/wB9qyUbsQ/n/a/yr2N3Ifqn7TVH+3lTHGYeR8P9Wnv064AcFxB8I1+9xTeTp8wfKDEn2RD/ANys7GwIPqftN869jYkP82vv+dO/b0w41HyPl+Vd5P4QEH0cLMfFox8L03f+EGvLBN7ZgPhGaqQ2VCP5JPsinEOxQfVhU+CD5U19JHGLyOAHWbJWYq6Q2jYT2Kdk/hCP9HBoPGYn4Rimn/jbPiJI4vwaJRI6ITnckB2CkjhrrSMe7ch4Qe5BTjDbsziSNuqACuhPpJwDAnn2VQqJKFsbv+Zl7H+Q/KsxVVU54HQO35H8Kz7c3kk2fD18cayqGUSKWKkK2gYEA2OYqNQeNS+6HSlhMeRGCYZzwjkt6R/MYaP4aHuppjcIssbxuLq6lTz4iqtg+jDCowZy7kWNgxRARrcBfSH2q4/CsWggpSycm4Olhe4PloeZ4roqmCR8t2jQjX3utiknVRckAd9N8LtaORiEbNbiRfKO7NwJ7hVAl2okuJ/BuszzBcxS5JCi3En6WoNuNtauux8BkUC1h2VuUlTJUjPkyt4X3P4HioZI2Ri17nyClqKKKvquioHeDYPXZWDMjrezLlvZrZhZgQQbDlyFOtv7T6iFpLXyjhwuSQAL8tSNeVVWXfl4WKzooNr+jIlrG416woRqDyt8KljY8/MxQSyRj5H8VESbcm2aZVKdccrSKgIUtrdnHYtySy6lTci6my0CfeXEbRTFvOw1RVRQLRpeVLgDieVybnSvO1ExOIxrYuSaENmuuSeP0FHqIt20AHnqeJqUwmyetjmfMieiBIEeNlurrIWSzZVuFPosQAdeBsNBkeuZw1WZLNpkYbjh1dSrWC3XU+k8hEakZiF49iLrqx/zNhUhtDZ4mCgkxxoLJGtrDtJJ9ZjzPPyAclWYjWJUXRFE0RCjnrm9Jjzbn4WA9rhmLC7RWvyli8vWqy1jLbLPkmnLhrsnWwN3VC3tZP2n8T2fuKspKovIKKQCPG4jfLfKGGUm1rkW1AI4Uz2xiLkJyGp8Tw93xqZuugVWUll3HUqO2wBiNHzZBwUMQPE24n4VHLu9D/Nk/rP86kK8GVkIZDYinSM+UloBPWoIp35gHPIHUU2w278LuqLGt2IA9Y8efGnG0diwpPIojT0TbgOQFque7kq4hBM0KpIpK5gB6Wliw521I176jt4ThI5Wz9YZmsxVb8xobkWArkYscz1/QuiPytILW2d81xrwFgBuulkw17aPOJb3INySNLHt112VZGzoh/Jp9lflXsYVBwRfsr8qUMoJ9EEDvNz52FdrsGWIva3h9lyr3OBIzX8fuvIjHYPIV6oop6iReiuXrt6VCKKL1y9IhdoJrmavEp0oQAluqbLnytl+tY5fOk8wp/HvgEw3V9WTIFyjgU8SDx8KijvI44iAeMcY+6oukVs040sV5xEINOsPihOoikIWUC0bngwHBGPwP7hJdvyEXCwkd0cfyp3s7aEshLOIUiTV3MUfkNNWPZTSblSMbbRK4jZbFIOsPVpHG3WMeX4x/RA5sbaCozGY/riFQZIV9Ve385u1jVkxW2VlSJRlRpFLRF1VlJDFQrXFlJAGot5VAybXnVirxxBgbEdUnypFI4AbL3BPYWNmHY2vkeI9lK2RvVJU/VN2B7gRr5g02/juX6kX9FH8q94beSRJFZo4yoNzljQN7CBoafmsoAwE6m/vtXZY2Q2dSp7wR8a5Xdv77ozoVUgAHQgEtmtcW7NKipt6sORdUkVuwBch8209lJ0zRunmie7WMEhSlFMsBtZJR6OhHEGntSggi4VJ7HMOVwsUGkc7qboxU9xpaikexr25XC4SxyOjdmabFPcDvtNFpKgkXtHov8j5CrPsnemDEEKjEOb+gws2mptyOnYapLIDUxuVgR17yfVTKPFz8lPnXE47gVFFTPqWjKQOGxOw0235WXWYTi9TNM2FxzX57++1XWoXevGzRYctCBe9mbmin6QHjpflfyR3n3qGFKKih5CQSpNgE7bjgTy9p8XOzd4YcUhC8belG3rAHQ6fSHePdXE09JNAGVkkWaO/cR18uq+naupkmjlLqdj7Pt797rJYsU2Bx8WJUkkOJT+cL2lU9uYZh+tX1JC4KgrqCAQe0HUGvmbf/A9TIi/Rs5U/m+jp4j9+NfRe7sZXB4cNxEMQPiI1Br0mSSOVrZIvpOo99Sw6ZsrG5JfqGh7vypGiiioVZSGLwiyKVYAgixB1BB4gjnWY9LuCjwmzCkShOumjQ25hQ0hv2/k1HhWq1nvSfgIphCuJJWBXZi17WfLlQE8gcze0Ac6liBLgFFKQ1pcRssi2BgQYMxOVLks3Mk6KijmxA4ctSdKfNiyElYHq1REyAE+h+OiN78SxI1bifCwCsciOT1duqQskYHDKDa/eTYEnn5AQm8EhtYcLi/s4VsluVl1zbH9JUFvM6oxO3IyQVQgn1wAAl/rKL+iD9XgDw0NgvgN540zZomNwBoRw58a0PcLc3By7Pglkw8ckjhizPdrkOy8CbDQDgKnJN2NmBxGYMIHPBLRhyDwsvrVxs36siildEI3HKSDtw0PHZbzcKYQHfcrO9l73Ya9jmjJ5sNO70gTb207x0oaQkEEGxBGoIsLG9WTbvRPhJkPUKcPJyKlil+xkJOn6NvbWXYSZ8JO8E/o5GKsDwVhzB+qffcGtvCMdp6+4ZoRuDoe3kR7KzcRwtzWXYrNXlrc+HO3Goh96IgdAx7wB95p1hNrxy6Kdew6H/P2V0GdrtAVg/DSx/O5ht73T3HbancKsbGKNLZVU29XUEn6Wvs7qX2pjhierlIAkC5HA4XBuCO43PwqKxO2IkNi2vYASfdwpkd5IgdFc+wfeazG0FLC9j2AAtv333vxPPXW60viKudjmuaSHDstba3ActOCmjYCoeXelASFVmHboBXjaO3Y2iIUm7Ai1tRfTXsqydEewMPiExBnhjlKtGFzqDYEOTa/s8qbimJtoYDNuBbbrNk7D8MExPSg+igsFvEjsFIKk8L2IPd3V427thowFTQm5v2AffTrpO2ZHh9oKsMaxoYo2yoAFvmcE2HP0RULt9b5T4jz/APqnUlcaqmEzdLgHrUslBFDUtbbTXTrClsNuZtSYA9XIAdQWdEFj3ZgfdUVtXD4nAzNDKbPlB9bOtm4MCfb5Vtm4e0uv2dh3OpCdW36URMZ88oPtrP8ApowJ/CsO4GskRTxaNyQP6wVyGH49Uz4gaWYAWzDS97t7SeRW9JRwiK4HkFD7L3C2hiYkmS2RxmXNLYkcjble1QR2pMgeJicwJXU+kpBswv7LV9FbMwQhgiiHCNET7ChfurDekXYxj2pKqj8syyJ3mbj/AFmYU/BsekramSJ9gLEttyvx15EJKijjDAbJ3srotxeIw8c6PEOsXMqszhrH1SSEI1GvHnUNsraTRyNHK3oi4uTcAqbGx5jjW7Y6UYPAuRwggNv+kll94FZrup0WR4vCRTvPIrSBrgKtgVdk4n9Go8N/UTgJKiqNmBwDbA8bmxt1AIqqFsrejA1sqxt3GjIOrYekdSDyHKp/d/okfEwRznEIiyKHACMzAHkbsovTZuivEJh555WWMRLIyqRmdxGCbmxslwNNTx4VJbuNtp8JD+DFFgC5YyeovlUkX9K54g+VX8SxMzx5qOdjbOsS46bbC4IJ7FFSUgpxkcCfVUfFB8LNNEG1R3jJtocjFc1jw4e+ps7s7UeBT1cphy9YPTjy5SM2bLmve3dekMHuhjMbicSvomaNz1xdwPTZmBsQLG5VuGlbhg9nsuDSFiM4gWInlmEYQnwvVbFcddRNjZG5rnfy3NtAb6Eb3U0VIyQlxasKwe1WnSNHt+KBCkaEqTcX7wedWGPaaSKEndUkUehIxADAfQY/A/uIrb3R1icDB18jxFVKr6DPmu2gOqDn3063c6OpMTEcTiZRh4LZg7asy/X1ICp2EnXkLWNb37zSsh6bOC29r73PIDclZkmGF8lthySmHxsbmyspPcQaWdARXNodGAaAz4DErilW91AGY5eIUqSCw+qQD7rw2w9rFwUc3IGh7R39/wA6vUOKQVgPRnbQ6EEHrBsQsuswt9OM7TcJr+Dq+PiRxdGlhVhci6syhhcajQmtjj6M9ng/7MD4vKfi9Y4zWx8J/wD2wn9ta+i+ftrhP1bUzwSsETy24dsSOXJdPhjWuhFxwC+ctmY1cNipMwugMiEcdA+nj6tT8u2sNbNHLb8xgwPsNqldz9zMNjJsf+EKxMeJdVyuy2BZyeHHUVK/+DmEMr/jpQDqsalMyrYDUsCW1vrYcbVtn9S01K8xPvcAX0uDcA8D18bKrNhgqPmKrGHx6OLqwPx8qYYveONDZbue7h5/Klt9+j58ABLG5kgJyljo6E8A1tCD2i3YRwvad1Oj7DYfCfhWPAY5OsKvfq40tcAqPXe1r3vqbAczdn/UlOynbOw5sxsABqTysdu/7hUY8Db0hDjoqTHvUv0kYd4IPyq3bC25HFhGlBDFmNgOJYABVPMdvgamdnbO2TtOGTqoUTJoxVBDIl75WuuhBseNxobisqwcXVYp4gwdVd0zA3VshIDC2liB76qNrG4yDSytcwtc0uBG45e+5XW0zMPvURC5ym2u3WrGA0jNJIbsxuT+/Ll7K8SYWxDKSrDUEaEHxpxFmN8qlramwJt411HvXWtiYGZANLWsuRdLJn6QnVR21dsjEWwuJHpHKY5QNQ7EqAyjkeBI7eHOvo/CMCgtwsLeFfNOBw4l2xhk5GfDg+AZGb3Xr6XQgVz0lOyBxbHoLnTgOzl6Lt6ed80LHSamw14ntStFcBrtRqZFU/pYwIk2RitNVVH/AKORGPuBq4VF70YTrcDiY+OeCVR4lGA99K02ISHZfPG6zfiWHY594H+dJ7fkUQspT0jIjB+YUK4KeFyD7PCkt0pfyg7QrfEfeKW3mX8X7RW9vCuW+ivI5kea1boxe+ysP3dYPKWSs96X4r7SWwuWhisBqSc0gFhxJ0q+dFL32XF3PMP6xj99Se095sJBi4opiFnkAyNkJsGYqoMlvRBYEcfG1eRw1L6TFZpI2F5u/Qdt77FdmWh8TQTbZON1o5VwWHE9+tESh83rXtwb861r996zrf8A3abF7ZjigtnkhRpDyQKWUu1vzQunPTtrR94MbNFAz4eHr5BwTNb224tb6o1PKqL0SYtp8Rjppjmnbqrk6EAmS4A5AFVFuWUCo8NfLC2fEWWFgRYc3EcOAG+u9u1EgByxn3ZN9qbM2Ps4pBPFJiJSAXa5JUH6RAdQt+IUXNvZeK6QNxI8LGmKwjHqGK3BJOTOLoytxKnv1BI1N9LXvnvDs/DYorisF1srIrdZ1cRDDVRq5ubZbeyoHfDpJgxGCkwy4eZCyplzhAoCsrKQAb2sulu2tqgkrnPhlYHkO+sucC0g21AvpbhZQyCOzgbdSV3b6LoRhhiNoSFAVD5AwRUUi4Ludb2I0FrXtrUzHuRs04CWWBBMOrmZZC7lrqracRbKRa1uWt6d9JUDTbJLRXIBilsOcY1J8AGDfq35U06Pwf4ifvGKt3iza+FUJKuqnp/i3TOB6UNyg2AG/D3zunhjWuyW4Xuq/wBH3R5FNAMXjDeM5iiZsq5UuGd2BBtcHQEaC541d9yZ8Awm/i8AAMvWWEgBNmyMM/Kwbh2Uw3Ri/CdgrEhGZoJofB/TUX7OIPtqN6HdmSw/hfWxPHdogM6lblOszAX42zDh20mISPqWVT5ZDdjw1rL2Fs1tuP5F0sYDS0AbjdQXTOv+vRHtgX3SS1DYrBNKj5foxu58EGb7qm+mr/bIP+R/7j02jGTBMfpTnIP0F1bzNvI13H6e1w+P/r9ysHFDlma7kT9lZuhbaGbDTwn+TkDjwlW39qM+dWDfDd84mXAsBcRYlWfuTKXa/dmjQe0VnfRFjuq2g0R4Sxuv60ZDj3K/nW03rgMcz0WJukZxFx3jKfO66CC0kQCTXEqXKZhnVVYrzCuWCnwJRvKq9vHur+EY3Az2FoXbrP0VHWReP4xbfrVU8LvLbeSQX9Bz+C910UBf61SP1jWpVnTwy4ZIx7Tq6O//AKBBHd+FI1wlBHI+ip3Svj+r2a685Xjj9l87e6M+dL9F5vsqD/qj+ukqq9NuO1w0P/MlPuRf79WjorP/AOLh/Sl/9V60ZoOjwON39pL+Th9lG115z2Kkb3dJ2IZ8ThlSJI7ywk2ZnKgtGTfMACRflper30aPfZWH8JB5SyVie8f+2Yn/AJ83/qtWzdFTX2XF3NMP6xj99auO0cNPhkfRNtdzSev5SooHl0pvyWabf2/iMJtLHfg8pjLzNmsFNxcsPWBt6x4dtbJhcQ74BHLfjGwytmGhztEDmFuHpG9Yj0hLbamK/wCYD5oh++tP6Pt74JsHFC8iLNGgjZHYKWCDKrLc+kCoHDgb03G6bPRQVEbLmzcxA1tlFr9WlkQOs9zSVlWy8bNjMRh4J55pI5JYlYPI7CxYAmxNr2Jrat8dnYaXCZMVKYIA6aqyoLi4RNVIt3W+iOysk3x2FHs7FxHDTZ/5RRdS0ZRgUBKnUdmg4GtFg3x2ftHCmPEukeYDPHI2Qqw1ujm17EXBBv2jiKkxgOlNPV04d0Y1+Uat13tz07NOsJIdMzHb9aT3Z2jsrAI6w4xWDsGOd82oFhbKoArLJXT8OlMJvGZZchHAoWJX2WtVp3mfZGHwzxYZBPM/quGZsh4Bus4WH1V486q+wMJxYjw8Of791bWBUo6R9QM93WHz2BNuNhr1aqhiEoZCQbd3WuS/7bF+nD/bFfRjc6+doyv8Yw5yFUSw5iTYAB1JJJ4C163WTejCDjisOP8ArR/4qxP1hG+SaMNaTo7Ydis4YQIRfkFWujtbYvaq9mK+LTVSd7dpth9vPMhsUkhJ716uMOp7ipI9tTGxd+sNhMdtFnLOk0qtG0YDBsufNrcfX41St7tspisbLPGGCOVsGsG9FFXUAkDVe2rWH0Upr5JJGHI6JoudjcMuPIqSR46MAHUH8raukOENs3EX1ChWPgkiMfcDSXSPh2k2XOIwTojWGt0WRWa1uWUX9lVrenpRwk+DnhjExaSMoCUAUFuZJa+nhURux0tvh4ViniMoQBUdWyvlHqq1wQbDS+mg58axKTCa5sMcrY/mjkzZTpcfLz/6qZ8rCSL7j8qG3V3AxOOjd0Ijj0AL5gsh7BYG4Hba1zbttE7OiyYkpdWyl1zKbqcptmU8wbeRq27wdLE+JQw4eLqQ/okhi8pB0yrYALfhpc9lqqX4E0KyB1KuBYg6Ed1d1hprXudLUtDRfRosbdpG91lVZjyZGnU6eKuGwN9IcOJFY3+kCL6sNMtwD500wWOWXMykakkgcr62tyo3B3VwWKhkbFSlGWTKo61E9HKpvZhc6k+VV/ZTCPEuFN1BcA3vcK3om446fGtCmxJktQ+EA3ba+mmvLms2qw4NgzA7Kd3EUPt2Ingskr/0cb294FaljNrSSSSFZSiocosFIuACzMWB0BNrC3A1lm4Oy5TOcSLqGDolvXcv62Xs0v6R0AN+y+wbG3RWwaVVY8ha6qPqqDy7+JOpoeWtdnfrfYfdXGhz2iKM2tufspvd3GNLAjsLFlBPtHwqVpOGEKLClKzzqVpgWFiiuMtxY12ikSr5Z2NH1WLljP0esT2xvb+6afb1RFY9eeRh4G3zrm8UfV7axQ4f6xN/WZmH9oVaN6ti58HDJbgiK3gyix9jf2quSVohdFE7Z5I77Ajz071jyUodK+biwNd3XIPlr3J90YbxYaHZwWaeKNhLJo7qrWJBBsTe2tVLpV2vDiMZG+HlWQCFVLIbgMHkNr9tmBqAbYRvoTbwr0NhHtNZ0GBNhrHVgJub6aW1Vl2JRFgZdbjsze7DPh4pHxECs8aMwMsYIYqCwILXBBvWZba3kXBbYkxGEeOWOQKzqrAo2cDrFzLezZ1zX5E+INXOwmB4+6lYthHnrVai/TcdM97rlzXAgtO1jr5J8uJxkb6haPP0tYGRQZMNI7rqFZIWAPczNp42qi72b1S7SmU5AqRghEGpANiSzWFybDsGmnMluuxRfh8bVY9k4aK2UgIf2T7fnV6jwCnpH9JG03G1yTa+9vd1XkxUPFl43Y6VpMLAIJYetCDKhz5GCjgjXU3A4DhpprTibpkkeGSNsMl3DqpV2CqrDKAVKnMRftF+wUtid2UY3Kg+IFISbnIeVj2i1I/9P0T5DIYxcm+538UoxQhtrqB3X3vxWzluiZoZNcsitkJHo5lYWsdLG3Gw00FSy9MmMzsckBUgBVytZbX1BDXYm/M20Frc1F2TPh9YnbL2DVfappvPiIZNMRAM314vRb2rwPstVqbBaSZ5kkjBcdyR78d1A3FXD5QPNQu2dq4naGIjaYekwCJlQquXMTpfjqTrc1P7Wdes6tfViURjxHrH2sTU/snYo6qNgxbqcxiLqysA4NgRbUBrEWvfUVBzNHh2KiJ3k4lpgQtzzCc/b5Vp08DKdgYwWA4clQqp3Tm5VfTZGJEnX4dWGQ5g4IXKe0FiB/8AdKtvdtI3vipdOPpoPhxqWxMjzflHJHIcFHcFGgpNdmqOVRy4fDM7M9gPaAfslZijo25ffqqqMPKW6y5z5s2a5zZr3zZu2+t6enamNPHEYj+mk/xVYhhF7KPwQdlPdQsdbMAe5N/d3jgqpNh5pTmlZnNrXZmY9wuTwpSCfFRrkjllRQSQqyOq3PE2BAq0DDDsrhwo7KU0TCMpGiQYs+97KqJst2uW1Jub8Tc6kk8zQMPOFyBmCXvlDsFueJy8L+yrcIBXh4B2U40jSNU0YpJcqs4TYpJu1cn2EeXkauePwXVMiEa5AT4ktf5eykDGKZTtjnjEjNjsnVFXPBMWu3G6qUGwzz8gK9vsE8iRVqEYruSp/hmqA4lLe91WcPsDX0rn4VPYbChRTgLXalZE1myqzVUk31FQG1tkZ2zDQ1HDYbdvu/zq3la51YqN1O0m6njxCWNuUKsw7A7bmnH8QC3Cp8LXbUogamur5id1XV3fHZ7zUts3dpHUkqDrYaD9+dOHW5A7fcOZqw4zZscKpklIv2+lm55gF1Hw1pjomjSyniqJX/MSoZd10ANgBoeGlNCFxSCKUgTAWSQ8HH1GPb2H9xMyTAAky2Hb1b1ByYCDnirf9NqQNACe57nEElQOH3WZnmVjkMSM5BW5OXlxFvGnmwdjKkZxGIJWFftORrlX7z+5vGysNHLHmeTP6Bj6zKULppdTm9a2mvK/hVa3kSCRzHLixFlsBH1bjIB9EA9/PnTOja3UKx00knyuOhVo6IsU+MxeIlYZYoo0jjQequdi1vG0evjWvggCso3QwMuz4DHErNmYuzNFICSQABYcAAPjUvidvYnKcwyDmxjksO/XTTvrOkie997jxC145442WAOnUVoKyA16qkbEx0gxCp1jSBlZjmykrYixuoGhuRbu051dVOlV5IzG7KVZhlErcwXJZQouTYCmX8ew8pFPgb/Cnk0dxVd2lsdibrx8KqzdLl/4rX67/ZWWZP537lmnShujNPj/AMJwa9YJFUvqq5ZI7L9Ii4KheHYatq4HPhRE4sTEqkcbHKB7bEe6lZZXQgOnE2uO/uPzpzXH4tWVhcxs7Q3KbtI9dyr0EEPzFutxY3Vawu5aKLyOWPYPRXz1PwqC2ltOIMY8MosNDIPgpOp8fLtqT6SnxC4YPCQYgfxy63sbZWuDqoOhHeD4ZtDt+QcETyb5102C9JXj4mrlL9dG8BbmBYX5DlzWHWxGmHRUkYaf7ce47hWlI+2vYSq0NvYg8Ix7Ef517G1cWeETeyJzXZfERhcx+2VB5eKsDxA0iyWqHGLxx4QSeyCT5UoBtE8MPP8A+Wk/wUhqY09uGVA5eP8AincLtR4+BuvYeHs7KlsNtNpELLG9hoSASL+IqpYbBbQ+ngsSw7oJQR+zY1ZcHj8Vh8KVbCyouoDyRyJlzdtxb30nSsfsU400sP1jTxTiV2+mcndxk+wOH6xFIkZfSRAp+u1mf2aZV9gv31CYSVkNwxudTfUH2GpODaRmdYiACeLDgAPWNu4XNPIIUQeCbJRcQ8YjzEuXJklzakowKKv2ST+sKaSzzRO0ZPWxg+iHGZSp1UgnUaEcKkMPOkpYgjU6DmANFFu4ACvQNgDzQ5D+ibmM+w5l+zSXSkXGii7wN9aFu704/wDEvvpzhdgzSXKNGyjgwbQ91uIPjapHEbKilXUEd6syn9ki/tppgtkzYbOMNObNraVQ9j2gixHvpS4jZNbE0/Uo5CbkHQg2PiK92qJn3PxpcnrFbMSSesZRc9xAt7KcQdG20JPVkhP/APSL+XGmmpy7hSNw0P8ApkCfWrjG3KhehjaZ5xf0zf4aUHQftE8Xw48ZZP8At1Ea1hFvup24M8G+by/1Pdn7MXEA9U+VxxRuXtHLvtTvZ27coxCdYvoL6RIIKkr6o87ceQNQ6dD+0cK6zJPAjrqCHkPiCDFYg8CDoa0HBdZ1adbl6zKM+S+TNzy31t41xeMYpV0YLGPDmPBAv9Tew6X6ib/ddFS4VTSua9zbObYm2jT3a27BYKnb4uBiluQPxa/2nqI/CF+svmK0jEzKLBhmJ4C1/jpULtHdSfE6RR4OIH6Tw9Y/9kKPI1ZwTF5xTsiEHygWzZrA91vS6rYhg0c0zpTLYnW2W/3VROJT6y/aHzrycYn10+0vzqbHQFMxu2LiBPZCQPIMAKVX+D2/PGr/AEB/7tdR8eOXvwWV+yj+3l/qrxx8f84n2l+deTtKL+cT7S/OrOv8HvtxvlB/8tKL/B8XnjW9kI/7lHx4S/so/sfJVM7Vh/nU+0K8nbEP86nnVtl6BoUF3xzKO9EHxeo7E9FmBT/fJ5D+ZGlvNtKc2sc76R6pj8KhZ9b7eCgv46h/nF9/yp5s5xOT1RzAcTZso9pFr93GnGF3DwyNc55ByDkW9oQC/wAKsEcYUAKAAOAAAA8AOFWWved1Rkp4B9BJ8Pwm2H2cqDtJ4n9+ArqYBQeApw8gUXJAA5moLam3bjLHex0vzPcOyi10AhosEnt3GL6i8B6x7T2eyo2DCoEM85ywL9qQ/VX508/iVox1mKGSMWsoIzOTwQdnffhVz2N0dLjYxJjlYDQxwqxQIg4A21ub3/zvUM0rY23KsU1O6Z9vHqVB2Vt9sU+JspVVw7iNRyHIADn7yandkbEm6vDT46BTLEQULH0rD1BLyVr8CbgEC9uVg21uxhsGVXDRLHdXzEXLNYpa7MST51eUwCyRWIBuLVSkqDlaTqDe61Y6Vud7W6EWse5I7Fx8cyAjwIOhBHEEciKkpMAjDgKomLwkmDmBTVSQBc8eSxsfcr8vVOljVk2LvF1jZGVka17G2o4XBUkaEi/iKqvisMzNR73V2Oe5yP0d69YUjgtixxXyIq342AF/KpCgUVATdWAANkVwiu0GhKq9vEyrbxqAkgeY5YyQBqSOJI4C/ZUvtvCNLMoHqgXPeToB7veKmNlbNEa8KzHUQmqunk2aLNHqfNWekyRBrdzqfwqfMJE0cX7x99Wbd3a4lWx9ddGHwPtqRxWAVxqKZYbZAR8wGo0v3Hl3ipYaJkEhfDoDuOHaOXokM2dmV/cVLV2uCu1eVdFFFFCEVwqK7RQhVbb+4mElBYJ1T/Wjsvmvqnyv31m67vPFFLJG2cuMkelmyswW/G1yOV+dbdNHmFqgE3RjEmb0rBswXMcga975fHW3C/KrsFSWA5iTyWbU0TZCCwAc1jEuz5IfRlRkPYykeV+NPN3Y2knMeb0WRgwJ5cQR3ggH2Vu7YRWTI6qy9jAEeRqt7R6OsK7Z41aF+TRMV/ZN18gKsNrmkWcLKm7C3NN2Ov26LN8TjWw0piazgAEEaGx7RrrTmLbsZ43XxHyqa2h0TS3LRziQn+cBVvtC9/IVX8buRjIvWgZh2pZx5Lc+6rUc0Tho5UJqedh1afX0UjFi0b1WU+0X8qWqnSxFTZgVPYQQfI16jxDL6rMPAmp8qq9JzCucWIZfVZl8CR8Kdx7wYheEr+0hv7QNUlNsSj6V/EA/dSw2+/MKfYR99MMYO4UjZy3YkK04ve+UgiRs3YoVQT4kDhURLt7EMQwCgA3C6+839KotdsC9ynkf8qcjbqWsUbzFZRweB8hllbmJ012A5AcPVahxaQMDGGwHiTzJ9hWdNvAxpKqhtbFSfVJ4jTvt51Kxb5kDSFPtH5Vna7XRSbBrHiLDlwPGn0e3o7fS8h86Zh+GNpWOiIuASW9h1t3G6fV4m6Qtex1jbXtHHvFleTvzJyjTzNJtvvNyWMexj/eqmfx/H+d5D515O8EfY3kPnWl8LH/VUTXS/wB1bZN7sQfpKvgo++9M5ttzt60r+w2H7NqrbbxLyQ+YpJ94m5IPaSflUghaNmhROqnu3cfEqdY3Nzqe/jXKrcm3JTwIHgPnemsuLdvWZj7dPKpcqgMgVmnx8aesw8OJ8hUdiN4fqL7W+Q+dQlSWzd3MRiPyULsPrWsn2msPfQcrRclIC95s0JniMUzm7En4DwFcwmBklkVYVZ3vcBRc6c+4d50q/wCx+ig6NiZLfmR/e5HwHtq97M2NDh0ywxqg524nvLHVj41SlrWNFma+i0afDJXm8mg81WNmbsSuY2xQS6kNkUXGfkxJ4kdwtftsKuKrYV7tXGGlZUkjpDdy6GKJsQs1UDe+XPKFUFiisSAL2zFcvtOU6d1W/YmKDxBlNwRcHuNQe09gS9czxFfTtcMDoVFgRbjpbTu41NbC2b1MSpe9hx7SdSfMmpJCwxtAOoUMTXiZ5cND9tl427sfrksDYgggjkVNwe/UcKj9j7vOknWSMGIBUWXKoBIJ4kkk2HPlVmoqISODcoOinMTC4PI1C4BXaKKYpEUUUUISX4OL3pWiihCKKKKEIooooQiiiihCKKKKEIooooQiiiihCKKKKEJKfDI4s6qw7GAI8jUPityMFJxw6D9C6f2CKnaKc17m7GyY6Nj/AKgD2ql4noqwreo8qfrKw/aW/vqMn6Ij9DEexo/vDfdWj0VOKqUfyVV1BTu3b9llE3RTih6rwt7XB/s0yk6NsaOEat4SJ95FbJRUorpRyUBwqA8x3rEpNwcaP93b2NGfg1JHczGD/d5PIfca3KinfHv5BRnCIv7Hy/Cwz/Q/Gf8ADS+X+del3Kxp/wB3k/ZHxNbjRS/uD+QR+0Rf2PksWTo9xx/kLeLxj+9TuDovxjceqXxcn+yprXqKYa+Q8k8YTANyfH/FmeG6I5D+UxCD9FC3vJFS+D6KsMv5R5ZD4hR+yL++rrRUTquV3FTsw+nb/Hx1UTgN1MLD+TgjB7SMzfaa5qWooqBzi7UlXGsawWaLIooopqciiiihC5au0UUIRRRRQhFFFFCEUUUUIRRRRQhFFFFCEUUUUIRRRRQhFFFFCEUUUUIRRRRQhFFFFCEUUUUIRRRRQhFFFFCEUUUUIRRRRQhFFFFCEUUUUIRRRRQhFFFFCEUUUUIRRRRQhFFFFCEUUUUIX//Z"/>
          <p:cNvSpPr>
            <a:spLocks noChangeAspect="1" noChangeArrowheads="1"/>
          </p:cNvSpPr>
          <p:nvPr/>
        </p:nvSpPr>
        <p:spPr bwMode="auto">
          <a:xfrm>
            <a:off x="368300"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http://i.ebayimg.com/t/Read-Write-Inc-Sound-Picture-Frieze-OUP-Childrens-Book-Munton-/00/s/MjUwWDI1MQ==/$(KGrHqZ,!p4E8Wqqb0BUBPUUbb0hZQ~~60_3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59632" y="1393418"/>
            <a:ext cx="2390775" cy="2381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creen Shot 2018-10-13 at 17.11.3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08835" y="160338"/>
            <a:ext cx="3480564" cy="3600266"/>
          </a:xfrm>
          <a:prstGeom prst="rect">
            <a:avLst/>
          </a:prstGeom>
        </p:spPr>
      </p:pic>
      <p:sp>
        <p:nvSpPr>
          <p:cNvPr id="9" name="Rectangle 8"/>
          <p:cNvSpPr/>
          <p:nvPr/>
        </p:nvSpPr>
        <p:spPr>
          <a:xfrm>
            <a:off x="215900" y="3925999"/>
            <a:ext cx="8604572" cy="1200329"/>
          </a:xfrm>
          <a:prstGeom prst="rect">
            <a:avLst/>
          </a:prstGeom>
        </p:spPr>
        <p:txBody>
          <a:bodyPr wrap="square">
            <a:spAutoFit/>
          </a:bodyPr>
          <a:lstStyle/>
          <a:p>
            <a:r>
              <a:rPr lang="en-US" dirty="0"/>
              <a:t>Phonics is </a:t>
            </a:r>
            <a:r>
              <a:rPr lang="en-US" dirty="0" smtClean="0"/>
              <a:t>a strategy </a:t>
            </a:r>
            <a:r>
              <a:rPr lang="en-US" dirty="0"/>
              <a:t>that children </a:t>
            </a:r>
            <a:r>
              <a:rPr lang="en-US" dirty="0" smtClean="0"/>
              <a:t>are taught </a:t>
            </a:r>
            <a:r>
              <a:rPr lang="en-US" dirty="0"/>
              <a:t>in helping them learn to read. It runs alongside other teaching methods such as Guided Reading and Shared Reading to help children develop all the other vital reading skills </a:t>
            </a:r>
            <a:r>
              <a:rPr lang="en-US" dirty="0" smtClean="0"/>
              <a:t>and to </a:t>
            </a:r>
            <a:r>
              <a:rPr lang="en-US" dirty="0"/>
              <a:t>hopefully give them a real love of reading.</a:t>
            </a: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is a phoneme?</a:t>
            </a:r>
            <a:br>
              <a:rPr lang="en-US" dirty="0" smtClean="0"/>
            </a:br>
            <a:endParaRPr lang="en-US" dirty="0"/>
          </a:p>
        </p:txBody>
      </p:sp>
      <p:sp>
        <p:nvSpPr>
          <p:cNvPr id="3" name="Content Placeholder 2"/>
          <p:cNvSpPr>
            <a:spLocks noGrp="1"/>
          </p:cNvSpPr>
          <p:nvPr>
            <p:ph idx="1"/>
          </p:nvPr>
        </p:nvSpPr>
        <p:spPr/>
        <p:txBody>
          <a:bodyPr/>
          <a:lstStyle/>
          <a:p>
            <a:pPr>
              <a:buNone/>
            </a:pPr>
            <a:r>
              <a:rPr lang="en-US" sz="2000" dirty="0" smtClean="0"/>
              <a:t>It’s a unit of sound.</a:t>
            </a:r>
          </a:p>
          <a:p>
            <a:pPr>
              <a:buNone/>
            </a:pPr>
            <a:r>
              <a:rPr lang="en-US" sz="2000" dirty="0" smtClean="0"/>
              <a:t>In the word cat there are 3 phonemes.</a:t>
            </a:r>
          </a:p>
          <a:p>
            <a:pPr>
              <a:buNone/>
            </a:pPr>
            <a:endParaRPr lang="en-US" dirty="0" smtClean="0"/>
          </a:p>
          <a:p>
            <a:pPr algn="just">
              <a:buNone/>
            </a:pPr>
            <a:r>
              <a:rPr lang="en-US" dirty="0" smtClean="0"/>
              <a:t>         </a:t>
            </a:r>
            <a:r>
              <a:rPr lang="en-US" sz="4800" dirty="0" smtClean="0"/>
              <a:t>C</a:t>
            </a:r>
            <a:r>
              <a:rPr lang="en-US" sz="4800" dirty="0" smtClean="0">
                <a:latin typeface="Wingdings"/>
                <a:ea typeface="Wingdings"/>
                <a:cs typeface="Wingdings"/>
              </a:rPr>
              <a:t> </a:t>
            </a:r>
            <a:r>
              <a:rPr lang="en-US" sz="4800" dirty="0" smtClean="0">
                <a:latin typeface="Comic Sans MS" panose="030F0702030302020204" pitchFamily="66" charset="0"/>
              </a:rPr>
              <a:t>a</a:t>
            </a:r>
            <a:r>
              <a:rPr lang="en-US" sz="4800" dirty="0" smtClean="0"/>
              <a:t>	   </a:t>
            </a:r>
            <a:r>
              <a:rPr lang="en-US" sz="5400" dirty="0" smtClean="0"/>
              <a:t>t</a:t>
            </a:r>
            <a:r>
              <a:rPr lang="en-US" sz="4800" dirty="0" smtClean="0"/>
              <a:t>  </a:t>
            </a:r>
            <a:endParaRPr lang="en-US" sz="4800" dirty="0"/>
          </a:p>
        </p:txBody>
      </p:sp>
      <p:pic>
        <p:nvPicPr>
          <p:cNvPr id="5" name="Picture 4" descr="cat1.jpg"/>
          <p:cNvPicPr>
            <a:picLocks noChangeAspect="1"/>
          </p:cNvPicPr>
          <p:nvPr/>
        </p:nvPicPr>
        <p:blipFill>
          <a:blip r:embed="rId2"/>
          <a:stretch>
            <a:fillRect/>
          </a:stretch>
        </p:blipFill>
        <p:spPr>
          <a:xfrm>
            <a:off x="4876800" y="2895600"/>
            <a:ext cx="3810000" cy="3810000"/>
          </a:xfrm>
          <a:prstGeom prst="rect">
            <a:avLst/>
          </a:prstGeom>
        </p:spPr>
      </p:pic>
      <p:sp>
        <p:nvSpPr>
          <p:cNvPr id="4" name="Oval 3"/>
          <p:cNvSpPr/>
          <p:nvPr/>
        </p:nvSpPr>
        <p:spPr>
          <a:xfrm>
            <a:off x="1398771" y="3082553"/>
            <a:ext cx="364917" cy="27443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Oval 7"/>
          <p:cNvSpPr/>
          <p:nvPr/>
        </p:nvSpPr>
        <p:spPr>
          <a:xfrm>
            <a:off x="2331168" y="3079005"/>
            <a:ext cx="364917" cy="27443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Oval 8"/>
          <p:cNvSpPr/>
          <p:nvPr/>
        </p:nvSpPr>
        <p:spPr>
          <a:xfrm>
            <a:off x="3201778" y="3075457"/>
            <a:ext cx="364917" cy="27443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sounds…</a:t>
            </a:r>
            <a:endParaRPr lang="en-US" dirty="0"/>
          </a:p>
        </p:txBody>
      </p:sp>
      <p:sp>
        <p:nvSpPr>
          <p:cNvPr id="3" name="Content Placeholder 2"/>
          <p:cNvSpPr>
            <a:spLocks noGrp="1"/>
          </p:cNvSpPr>
          <p:nvPr>
            <p:ph idx="1"/>
          </p:nvPr>
        </p:nvSpPr>
        <p:spPr>
          <a:xfrm>
            <a:off x="457200" y="1417638"/>
            <a:ext cx="8229600" cy="5107705"/>
          </a:xfrm>
        </p:spPr>
        <p:txBody>
          <a:bodyPr>
            <a:normAutofit/>
          </a:bodyPr>
          <a:lstStyle/>
          <a:p>
            <a:r>
              <a:rPr lang="en-US" dirty="0" smtClean="0"/>
              <a:t>We teach the sounds not the letter names.</a:t>
            </a:r>
          </a:p>
          <a:p>
            <a:endParaRPr lang="en-US" dirty="0" smtClean="0"/>
          </a:p>
          <a:p>
            <a:pPr>
              <a:buNone/>
            </a:pPr>
            <a:r>
              <a:rPr lang="en-US" dirty="0" smtClean="0"/>
              <a:t>The first set of sounds we teach are:</a:t>
            </a:r>
          </a:p>
          <a:p>
            <a:pPr>
              <a:buNone/>
            </a:pPr>
            <a:r>
              <a:rPr lang="en-US" sz="6600" dirty="0" smtClean="0"/>
              <a:t>s   </a:t>
            </a:r>
            <a:r>
              <a:rPr lang="en-US" sz="6000" dirty="0" smtClean="0">
                <a:latin typeface="Comic Sans MS" panose="030F0702030302020204" pitchFamily="66" charset="0"/>
              </a:rPr>
              <a:t>a</a:t>
            </a:r>
            <a:r>
              <a:rPr lang="en-US" sz="6600" dirty="0" smtClean="0"/>
              <a:t>     t     p    </a:t>
            </a:r>
            <a:r>
              <a:rPr lang="en-US" sz="6600" dirty="0" err="1" smtClean="0"/>
              <a:t>i</a:t>
            </a:r>
            <a:r>
              <a:rPr lang="en-US" sz="6600" dirty="0" smtClean="0"/>
              <a:t>     n</a:t>
            </a:r>
          </a:p>
          <a:p>
            <a:pPr>
              <a:buNone/>
            </a:pPr>
            <a:endParaRPr lang="en-US" dirty="0" smtClean="0"/>
          </a:p>
          <a:p>
            <a:pPr>
              <a:buNone/>
            </a:pPr>
            <a:r>
              <a:rPr lang="en-US" dirty="0" smtClean="0"/>
              <a:t>It is important to teach children to pronounce a phoneme correctly.</a:t>
            </a:r>
          </a:p>
          <a:p>
            <a:pPr>
              <a:buNone/>
            </a:pPr>
            <a:r>
              <a:rPr lang="en-US" dirty="0" smtClean="0"/>
              <a:t> Pure sounds are pronounced without the ‘</a:t>
            </a:r>
            <a:r>
              <a:rPr lang="en-US" dirty="0" err="1" smtClean="0"/>
              <a:t>uhh</a:t>
            </a:r>
            <a:r>
              <a:rPr lang="en-US" dirty="0" smtClean="0"/>
              <a:t>’.</a:t>
            </a:r>
          </a:p>
          <a:p>
            <a:pPr>
              <a:buNone/>
            </a:pPr>
            <a:r>
              <a:rPr lang="en-US" dirty="0" smtClean="0"/>
              <a:t> </a:t>
            </a:r>
          </a:p>
          <a:p>
            <a:pPr>
              <a:buNone/>
            </a:pPr>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Making words</a:t>
            </a:r>
            <a:endParaRPr lang="en-US" dirty="0"/>
          </a:p>
        </p:txBody>
      </p:sp>
      <p:sp>
        <p:nvSpPr>
          <p:cNvPr id="3" name="Content Placeholder 2"/>
          <p:cNvSpPr>
            <a:spLocks noGrp="1"/>
          </p:cNvSpPr>
          <p:nvPr>
            <p:ph idx="1"/>
          </p:nvPr>
        </p:nvSpPr>
        <p:spPr/>
        <p:txBody>
          <a:bodyPr>
            <a:normAutofit/>
          </a:bodyPr>
          <a:lstStyle/>
          <a:p>
            <a:pPr marL="0" indent="0">
              <a:buNone/>
            </a:pPr>
            <a:r>
              <a:rPr lang="en-US" sz="2000" dirty="0" smtClean="0"/>
              <a:t>Once children know the first set of sounds they can start blending the sounds together to make words.</a:t>
            </a:r>
          </a:p>
          <a:p>
            <a:pPr marL="0" indent="0">
              <a:buNone/>
            </a:pPr>
            <a:r>
              <a:rPr lang="en-US" sz="2000" dirty="0">
                <a:latin typeface="Chalkboard"/>
                <a:cs typeface="Chalkboard"/>
              </a:rPr>
              <a:t>s</a:t>
            </a:r>
            <a:r>
              <a:rPr lang="en-US" sz="2000" dirty="0" smtClean="0">
                <a:latin typeface="Chalkboard"/>
                <a:cs typeface="Chalkboard"/>
              </a:rPr>
              <a:t>at   pat    pin   tin   tap   sap   sip  pip  tip  pat  nip</a:t>
            </a:r>
          </a:p>
          <a:p>
            <a:pPr marL="0" indent="0">
              <a:buNone/>
            </a:pPr>
            <a:endParaRPr lang="en-US" sz="2000" dirty="0">
              <a:latin typeface="Chalkboard"/>
              <a:cs typeface="Chalkboard"/>
            </a:endParaRPr>
          </a:p>
          <a:p>
            <a:pPr marL="0" indent="0">
              <a:buNone/>
            </a:pPr>
            <a:endParaRPr lang="en-US" sz="2000" dirty="0" smtClean="0">
              <a:latin typeface="Chalkboard"/>
              <a:cs typeface="Chalkboard"/>
            </a:endParaRPr>
          </a:p>
          <a:p>
            <a:pPr marL="0" indent="0">
              <a:buNone/>
            </a:pPr>
            <a:r>
              <a:rPr lang="en-US" sz="2000" dirty="0" smtClean="0">
                <a:latin typeface="Chalkboard"/>
                <a:cs typeface="Chalkboard"/>
              </a:rPr>
              <a:t>Children are taught to run the </a:t>
            </a:r>
            <a:r>
              <a:rPr lang="en-US" sz="2000" dirty="0" smtClean="0">
                <a:latin typeface="Chalkboard"/>
                <a:cs typeface="Chalkboard"/>
              </a:rPr>
              <a:t>sounds together. </a:t>
            </a:r>
            <a:r>
              <a:rPr lang="en-US" sz="2000" dirty="0">
                <a:latin typeface="Chalkboard"/>
                <a:cs typeface="Chalkboard"/>
              </a:rPr>
              <a:t>W</a:t>
            </a:r>
            <a:r>
              <a:rPr lang="en-US" sz="2000" smtClean="0">
                <a:latin typeface="Chalkboard"/>
                <a:cs typeface="Chalkboard"/>
              </a:rPr>
              <a:t>e </a:t>
            </a:r>
            <a:r>
              <a:rPr lang="en-US" sz="2000" dirty="0" smtClean="0">
                <a:latin typeface="Chalkboard"/>
                <a:cs typeface="Chalkboard"/>
              </a:rPr>
              <a:t>often refer to this as ‘blending’.  </a:t>
            </a:r>
            <a:endParaRPr lang="en-US" sz="2000" dirty="0">
              <a:latin typeface="Chalkboard"/>
              <a:cs typeface="Chalkboard"/>
            </a:endParaRPr>
          </a:p>
          <a:p>
            <a:endParaRPr lang="en-US" dirty="0" smtClean="0"/>
          </a:p>
          <a:p>
            <a:endParaRPr lang="en-US" dirty="0" smtClean="0"/>
          </a:p>
        </p:txBody>
      </p:sp>
      <p:pic>
        <p:nvPicPr>
          <p:cNvPr id="6" name="Picture 5"/>
          <p:cNvPicPr>
            <a:picLocks noChangeAspect="1"/>
          </p:cNvPicPr>
          <p:nvPr/>
        </p:nvPicPr>
        <p:blipFill>
          <a:blip r:embed="rId2"/>
          <a:stretch>
            <a:fillRect/>
          </a:stretch>
        </p:blipFill>
        <p:spPr>
          <a:xfrm>
            <a:off x="457200" y="3692539"/>
            <a:ext cx="3409496" cy="1968709"/>
          </a:xfrm>
          <a:prstGeom prst="rect">
            <a:avLst/>
          </a:prstGeom>
        </p:spPr>
      </p:pic>
      <p:pic>
        <p:nvPicPr>
          <p:cNvPr id="7" name="Picture 6"/>
          <p:cNvPicPr>
            <a:picLocks noChangeAspect="1"/>
          </p:cNvPicPr>
          <p:nvPr/>
        </p:nvPicPr>
        <p:blipFill>
          <a:blip r:embed="rId3"/>
          <a:stretch>
            <a:fillRect/>
          </a:stretch>
        </p:blipFill>
        <p:spPr>
          <a:xfrm>
            <a:off x="4733320" y="3717032"/>
            <a:ext cx="3086855" cy="1944216"/>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it gets a bit tricky… </a:t>
            </a:r>
            <a:endParaRPr lang="en-US" dirty="0"/>
          </a:p>
        </p:txBody>
      </p:sp>
      <p:sp>
        <p:nvSpPr>
          <p:cNvPr id="3" name="Content Placeholder 2"/>
          <p:cNvSpPr>
            <a:spLocks noGrp="1"/>
          </p:cNvSpPr>
          <p:nvPr>
            <p:ph idx="1"/>
          </p:nvPr>
        </p:nvSpPr>
        <p:spPr>
          <a:xfrm>
            <a:off x="822960" y="1100628"/>
            <a:ext cx="8069520" cy="3579849"/>
          </a:xfrm>
        </p:spPr>
        <p:txBody>
          <a:bodyPr>
            <a:normAutofit/>
          </a:bodyPr>
          <a:lstStyle/>
          <a:p>
            <a:r>
              <a:rPr lang="en-US" dirty="0" smtClean="0"/>
              <a:t>There are 42 phonemes to teach in total.</a:t>
            </a:r>
          </a:p>
          <a:p>
            <a:r>
              <a:rPr lang="en-US" dirty="0" smtClean="0"/>
              <a:t>Some of these phonemes are made up of more than one letter for example…</a:t>
            </a:r>
          </a:p>
          <a:p>
            <a:endParaRPr lang="en-US" dirty="0" smtClean="0"/>
          </a:p>
          <a:p>
            <a:r>
              <a:rPr lang="en-US" sz="4000" dirty="0" err="1" smtClean="0">
                <a:latin typeface="Comic Sans MS" panose="030F0702030302020204" pitchFamily="66" charset="0"/>
              </a:rPr>
              <a:t>ai</a:t>
            </a:r>
            <a:r>
              <a:rPr lang="en-US" dirty="0" smtClean="0">
                <a:latin typeface="Comic Sans MS" panose="030F0702030302020204" pitchFamily="66" charset="0"/>
              </a:rPr>
              <a:t> as in rain      </a:t>
            </a:r>
            <a:r>
              <a:rPr lang="en-US" sz="4000" dirty="0" err="1" smtClean="0">
                <a:latin typeface="Comic Sans MS" panose="030F0702030302020204" pitchFamily="66" charset="0"/>
              </a:rPr>
              <a:t>oa</a:t>
            </a:r>
            <a:r>
              <a:rPr lang="en-US" dirty="0" smtClean="0">
                <a:latin typeface="Comic Sans MS" panose="030F0702030302020204" pitchFamily="66" charset="0"/>
              </a:rPr>
              <a:t> as in boat</a:t>
            </a:r>
          </a:p>
          <a:p>
            <a:r>
              <a:rPr lang="en-US" sz="4000" dirty="0" err="1" smtClean="0">
                <a:latin typeface="Comic Sans MS" panose="030F0702030302020204" pitchFamily="66" charset="0"/>
              </a:rPr>
              <a:t>sh</a:t>
            </a:r>
            <a:r>
              <a:rPr lang="en-US" dirty="0" smtClean="0">
                <a:latin typeface="Comic Sans MS" panose="030F0702030302020204" pitchFamily="66" charset="0"/>
              </a:rPr>
              <a:t> as in shop   </a:t>
            </a:r>
            <a:r>
              <a:rPr lang="en-US" sz="4000" dirty="0" smtClean="0">
                <a:latin typeface="Comic Sans MS" panose="030F0702030302020204" pitchFamily="66" charset="0"/>
              </a:rPr>
              <a:t>air</a:t>
            </a:r>
            <a:r>
              <a:rPr lang="en-US" dirty="0" smtClean="0">
                <a:latin typeface="Comic Sans MS" panose="030F0702030302020204" pitchFamily="66" charset="0"/>
              </a:rPr>
              <a:t> </a:t>
            </a:r>
            <a:r>
              <a:rPr lang="en-US" dirty="0">
                <a:latin typeface="Comic Sans MS" panose="030F0702030302020204" pitchFamily="66" charset="0"/>
              </a:rPr>
              <a:t>as in pair </a:t>
            </a:r>
          </a:p>
          <a:p>
            <a:endParaRPr lang="en-US" dirty="0" smtClean="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5652120" y="2099517"/>
            <a:ext cx="1944216" cy="2580818"/>
          </a:xfrm>
          <a:prstGeom prst="rect">
            <a:avLst/>
          </a:prstGeom>
        </p:spPr>
      </p:pic>
      <p:sp>
        <p:nvSpPr>
          <p:cNvPr id="4" name="TextBox 3"/>
          <p:cNvSpPr txBox="1"/>
          <p:nvPr/>
        </p:nvSpPr>
        <p:spPr>
          <a:xfrm>
            <a:off x="822960" y="5301208"/>
            <a:ext cx="7637472" cy="1323439"/>
          </a:xfrm>
          <a:prstGeom prst="rect">
            <a:avLst/>
          </a:prstGeom>
          <a:noFill/>
        </p:spPr>
        <p:txBody>
          <a:bodyPr wrap="square" rtlCol="0">
            <a:spAutoFit/>
          </a:bodyPr>
          <a:lstStyle/>
          <a:p>
            <a:r>
              <a:rPr lang="en-US" sz="4000" dirty="0" smtClean="0">
                <a:latin typeface="Chalkboard"/>
                <a:cs typeface="Chalkboard"/>
              </a:rPr>
              <a:t>P  air										r  </a:t>
            </a:r>
            <a:r>
              <a:rPr lang="en-US" sz="4000" dirty="0" err="1" smtClean="0">
                <a:latin typeface="Chalkboard"/>
                <a:cs typeface="Chalkboard"/>
              </a:rPr>
              <a:t>ai</a:t>
            </a:r>
            <a:r>
              <a:rPr lang="en-US" sz="4000" dirty="0" smtClean="0">
                <a:latin typeface="Chalkboard"/>
                <a:cs typeface="Chalkboard"/>
              </a:rPr>
              <a:t>  n  </a:t>
            </a:r>
          </a:p>
          <a:p>
            <a:endParaRPr lang="en-US" sz="4000" dirty="0">
              <a:latin typeface="Chalkboard"/>
              <a:cs typeface="Chalkboard"/>
            </a:endParaRPr>
          </a:p>
        </p:txBody>
      </p:sp>
      <p:sp>
        <p:nvSpPr>
          <p:cNvPr id="6" name="Oval 5"/>
          <p:cNvSpPr/>
          <p:nvPr/>
        </p:nvSpPr>
        <p:spPr>
          <a:xfrm>
            <a:off x="912298" y="6090790"/>
            <a:ext cx="288032" cy="276562"/>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p>
        </p:txBody>
      </p:sp>
      <p:cxnSp>
        <p:nvCxnSpPr>
          <p:cNvPr id="8" name="Straight Connector 7"/>
          <p:cNvCxnSpPr/>
          <p:nvPr/>
        </p:nvCxnSpPr>
        <p:spPr>
          <a:xfrm>
            <a:off x="1529166" y="6234806"/>
            <a:ext cx="720080" cy="0"/>
          </a:xfrm>
          <a:prstGeom prst="line">
            <a:avLst/>
          </a:prstGeom>
        </p:spPr>
        <p:style>
          <a:lnRef idx="3">
            <a:schemeClr val="dk1"/>
          </a:lnRef>
          <a:fillRef idx="0">
            <a:schemeClr val="dk1"/>
          </a:fillRef>
          <a:effectRef idx="2">
            <a:schemeClr val="dk1"/>
          </a:effectRef>
          <a:fontRef idx="minor">
            <a:schemeClr val="tx1"/>
          </a:fontRef>
        </p:style>
      </p:cxnSp>
      <p:sp>
        <p:nvSpPr>
          <p:cNvPr id="9" name="TextBox 8"/>
          <p:cNvSpPr txBox="1"/>
          <p:nvPr/>
        </p:nvSpPr>
        <p:spPr>
          <a:xfrm>
            <a:off x="822960" y="3780461"/>
            <a:ext cx="2079253" cy="1477328"/>
          </a:xfrm>
          <a:prstGeom prst="rect">
            <a:avLst/>
          </a:prstGeom>
          <a:noFill/>
        </p:spPr>
        <p:txBody>
          <a:bodyPr wrap="square" rtlCol="0">
            <a:spAutoFit/>
          </a:bodyPr>
          <a:lstStyle/>
          <a:p>
            <a:r>
              <a:rPr lang="en-US" dirty="0">
                <a:solidFill>
                  <a:srgbClr val="FF0000"/>
                </a:solidFill>
                <a:latin typeface="Comic Sans MS" panose="030F0702030302020204" pitchFamily="66" charset="0"/>
              </a:rPr>
              <a:t>These need to be taught as one sound as in the </a:t>
            </a:r>
            <a:r>
              <a:rPr lang="en-US" dirty="0" smtClean="0">
                <a:solidFill>
                  <a:srgbClr val="FF0000"/>
                </a:solidFill>
                <a:latin typeface="Comic Sans MS" panose="030F0702030302020204" pitchFamily="66" charset="0"/>
              </a:rPr>
              <a:t>examples </a:t>
            </a:r>
            <a:r>
              <a:rPr lang="en-US" dirty="0">
                <a:solidFill>
                  <a:srgbClr val="FF0000"/>
                </a:solidFill>
                <a:latin typeface="Comic Sans MS" panose="030F0702030302020204" pitchFamily="66" charset="0"/>
              </a:rPr>
              <a:t>below</a:t>
            </a:r>
          </a:p>
          <a:p>
            <a:endParaRPr lang="en-US" dirty="0"/>
          </a:p>
        </p:txBody>
      </p:sp>
      <p:sp>
        <p:nvSpPr>
          <p:cNvPr id="10" name="Oval 9"/>
          <p:cNvSpPr/>
          <p:nvPr/>
        </p:nvSpPr>
        <p:spPr>
          <a:xfrm>
            <a:off x="4499992" y="6090790"/>
            <a:ext cx="288032" cy="276562"/>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p>
        </p:txBody>
      </p:sp>
      <p:sp>
        <p:nvSpPr>
          <p:cNvPr id="11" name="Oval 10"/>
          <p:cNvSpPr/>
          <p:nvPr/>
        </p:nvSpPr>
        <p:spPr>
          <a:xfrm>
            <a:off x="5940152" y="6104909"/>
            <a:ext cx="288032" cy="276562"/>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p>
        </p:txBody>
      </p:sp>
      <p:cxnSp>
        <p:nvCxnSpPr>
          <p:cNvPr id="12" name="Straight Connector 11"/>
          <p:cNvCxnSpPr/>
          <p:nvPr/>
        </p:nvCxnSpPr>
        <p:spPr>
          <a:xfrm>
            <a:off x="5037763" y="6234806"/>
            <a:ext cx="720080" cy="0"/>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we want you to do</a:t>
            </a:r>
            <a:r>
              <a:rPr lang="is-IS" dirty="0" smtClean="0"/>
              <a:t>…</a:t>
            </a:r>
            <a:endParaRPr lang="en-US" dirty="0"/>
          </a:p>
        </p:txBody>
      </p:sp>
      <p:pic>
        <p:nvPicPr>
          <p:cNvPr id="3" name="Picture 2" descr="Screen Shot 2018-10-13 at 18.02.05.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9552" y="923801"/>
            <a:ext cx="2984500" cy="1346200"/>
          </a:xfrm>
          <a:prstGeom prst="rect">
            <a:avLst/>
          </a:prstGeom>
        </p:spPr>
      </p:pic>
      <p:pic>
        <p:nvPicPr>
          <p:cNvPr id="4" name="Picture 3" descr="Screen Shot 2018-10-13 at 18.50.0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9552" y="2494345"/>
            <a:ext cx="3770323" cy="2823515"/>
          </a:xfrm>
          <a:prstGeom prst="rect">
            <a:avLst/>
          </a:prstGeom>
        </p:spPr>
      </p:pic>
      <p:pic>
        <p:nvPicPr>
          <p:cNvPr id="5" name="Picture 4" descr="Screen Shot 2018-10-13 at 18.50.40.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68144" y="174501"/>
            <a:ext cx="2844800" cy="2095500"/>
          </a:xfrm>
          <a:prstGeom prst="rect">
            <a:avLst/>
          </a:prstGeom>
        </p:spPr>
      </p:pic>
      <p:pic>
        <p:nvPicPr>
          <p:cNvPr id="6" name="Picture 5" descr="Screen Shot 2018-10-13 at 18.52.17.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644008" y="2494345"/>
            <a:ext cx="4186436" cy="2810205"/>
          </a:xfrm>
          <a:prstGeom prst="rect">
            <a:avLst/>
          </a:prstGeom>
        </p:spPr>
      </p:pic>
      <p:sp>
        <p:nvSpPr>
          <p:cNvPr id="7" name="TextBox 6"/>
          <p:cNvSpPr txBox="1"/>
          <p:nvPr/>
        </p:nvSpPr>
        <p:spPr>
          <a:xfrm>
            <a:off x="526118" y="5329190"/>
            <a:ext cx="7876356" cy="1538883"/>
          </a:xfrm>
          <a:prstGeom prst="rect">
            <a:avLst/>
          </a:prstGeom>
          <a:noFill/>
        </p:spPr>
        <p:txBody>
          <a:bodyPr wrap="square" rtlCol="0">
            <a:spAutoFit/>
          </a:bodyPr>
          <a:lstStyle/>
          <a:p>
            <a:pPr algn="ctr"/>
            <a:r>
              <a:rPr lang="en-US" sz="4000" dirty="0" smtClean="0">
                <a:latin typeface="Chalkboard"/>
                <a:cs typeface="Chalkboard"/>
              </a:rPr>
              <a:t>Listen!</a:t>
            </a:r>
          </a:p>
          <a:p>
            <a:pPr algn="ctr"/>
            <a:r>
              <a:rPr lang="en-US" dirty="0" smtClean="0">
                <a:latin typeface="Chalkboard"/>
                <a:cs typeface="Chalkboard"/>
              </a:rPr>
              <a:t>Help your child to listen and isolate a range of sounds by playing listening games, singing nursery rhymes, making animal noises, clapping out syllables and listening to music and stories.  </a:t>
            </a:r>
            <a:endParaRPr lang="en-US" dirty="0">
              <a:latin typeface="Chalkboard"/>
              <a:cs typeface="Chalkboard"/>
            </a:endParaRPr>
          </a:p>
        </p:txBody>
      </p:sp>
    </p:spTree>
    <p:extLst>
      <p:ext uri="{BB962C8B-B14F-4D97-AF65-F5344CB8AC3E}">
        <p14:creationId xmlns:p14="http://schemas.microsoft.com/office/powerpoint/2010/main" val="233306580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we want you to do…</a:t>
            </a:r>
            <a:br>
              <a:rPr lang="en-US" dirty="0" smtClean="0"/>
            </a:br>
            <a:endParaRPr lang="en-US" dirty="0"/>
          </a:p>
        </p:txBody>
      </p:sp>
      <p:pic>
        <p:nvPicPr>
          <p:cNvPr id="4" name="Content Placeholder 3" descr="robot1.jpg"/>
          <p:cNvPicPr>
            <a:picLocks noGrp="1" noChangeAspect="1"/>
          </p:cNvPicPr>
          <p:nvPr>
            <p:ph idx="1"/>
          </p:nvPr>
        </p:nvPicPr>
        <p:blipFill>
          <a:blip r:embed="rId2"/>
          <a:stretch>
            <a:fillRect/>
          </a:stretch>
        </p:blipFill>
        <p:spPr>
          <a:xfrm>
            <a:off x="3352800" y="1417638"/>
            <a:ext cx="2438400" cy="4064000"/>
          </a:xfrm>
        </p:spPr>
      </p:pic>
      <p:sp>
        <p:nvSpPr>
          <p:cNvPr id="5" name="TextBox 4"/>
          <p:cNvSpPr txBox="1"/>
          <p:nvPr/>
        </p:nvSpPr>
        <p:spPr>
          <a:xfrm>
            <a:off x="1066800" y="5715000"/>
            <a:ext cx="6553200" cy="769441"/>
          </a:xfrm>
          <a:prstGeom prst="rect">
            <a:avLst/>
          </a:prstGeom>
          <a:noFill/>
        </p:spPr>
        <p:txBody>
          <a:bodyPr wrap="square" rtlCol="0">
            <a:spAutoFit/>
          </a:bodyPr>
          <a:lstStyle/>
          <a:p>
            <a:r>
              <a:rPr lang="en-US" dirty="0" smtClean="0"/>
              <a:t>                                          </a:t>
            </a:r>
            <a:r>
              <a:rPr lang="en-US" sz="4400" dirty="0" smtClean="0"/>
              <a:t>Be a robot!  </a:t>
            </a:r>
            <a:endParaRPr lang="en-US" sz="4400" dirty="0"/>
          </a:p>
        </p:txBody>
      </p:sp>
      <p:pic>
        <p:nvPicPr>
          <p:cNvPr id="3" name="Picture 2"/>
          <p:cNvPicPr>
            <a:picLocks noChangeAspect="1"/>
          </p:cNvPicPr>
          <p:nvPr/>
        </p:nvPicPr>
        <p:blipFill>
          <a:blip r:embed="rId3"/>
          <a:stretch>
            <a:fillRect/>
          </a:stretch>
        </p:blipFill>
        <p:spPr>
          <a:xfrm rot="20943936">
            <a:off x="508651" y="1551698"/>
            <a:ext cx="1473407" cy="625872"/>
          </a:xfrm>
          <a:prstGeom prst="rect">
            <a:avLst/>
          </a:prstGeom>
        </p:spPr>
      </p:pic>
      <p:pic>
        <p:nvPicPr>
          <p:cNvPr id="6" name="Picture 5"/>
          <p:cNvPicPr>
            <a:picLocks noChangeAspect="1"/>
          </p:cNvPicPr>
          <p:nvPr/>
        </p:nvPicPr>
        <p:blipFill>
          <a:blip r:embed="rId4"/>
          <a:stretch>
            <a:fillRect/>
          </a:stretch>
        </p:blipFill>
        <p:spPr>
          <a:xfrm rot="436889">
            <a:off x="6948264" y="1422400"/>
            <a:ext cx="1516314" cy="638448"/>
          </a:xfrm>
          <a:prstGeom prst="rect">
            <a:avLst/>
          </a:prstGeom>
        </p:spPr>
      </p:pic>
      <p:pic>
        <p:nvPicPr>
          <p:cNvPr id="7" name="Picture 6"/>
          <p:cNvPicPr>
            <a:picLocks noChangeAspect="1"/>
          </p:cNvPicPr>
          <p:nvPr/>
        </p:nvPicPr>
        <p:blipFill>
          <a:blip r:embed="rId5"/>
          <a:stretch>
            <a:fillRect/>
          </a:stretch>
        </p:blipFill>
        <p:spPr>
          <a:xfrm rot="505610">
            <a:off x="992481" y="2866355"/>
            <a:ext cx="1657250" cy="677416"/>
          </a:xfrm>
          <a:prstGeom prst="rect">
            <a:avLst/>
          </a:prstGeom>
        </p:spPr>
      </p:pic>
      <p:pic>
        <p:nvPicPr>
          <p:cNvPr id="8" name="Picture 7"/>
          <p:cNvPicPr>
            <a:picLocks noChangeAspect="1"/>
          </p:cNvPicPr>
          <p:nvPr/>
        </p:nvPicPr>
        <p:blipFill>
          <a:blip r:embed="rId6"/>
          <a:stretch>
            <a:fillRect/>
          </a:stretch>
        </p:blipFill>
        <p:spPr>
          <a:xfrm rot="21099750">
            <a:off x="6488399" y="2971362"/>
            <a:ext cx="1442679" cy="585435"/>
          </a:xfrm>
          <a:prstGeom prst="rect">
            <a:avLst/>
          </a:prstGeom>
        </p:spPr>
      </p:pic>
      <p:pic>
        <p:nvPicPr>
          <p:cNvPr id="10" name="Picture 9"/>
          <p:cNvPicPr>
            <a:picLocks noChangeAspect="1"/>
          </p:cNvPicPr>
          <p:nvPr/>
        </p:nvPicPr>
        <p:blipFill>
          <a:blip r:embed="rId7"/>
          <a:stretch>
            <a:fillRect/>
          </a:stretch>
        </p:blipFill>
        <p:spPr>
          <a:xfrm rot="21012747">
            <a:off x="725731" y="4552683"/>
            <a:ext cx="1302312" cy="849334"/>
          </a:xfrm>
          <a:prstGeom prst="rect">
            <a:avLst/>
          </a:prstGeom>
        </p:spPr>
      </p:pic>
      <p:pic>
        <p:nvPicPr>
          <p:cNvPr id="11" name="Picture 10"/>
          <p:cNvPicPr>
            <a:picLocks noChangeAspect="1"/>
          </p:cNvPicPr>
          <p:nvPr/>
        </p:nvPicPr>
        <p:blipFill>
          <a:blip r:embed="rId8"/>
          <a:stretch>
            <a:fillRect/>
          </a:stretch>
        </p:blipFill>
        <p:spPr>
          <a:xfrm rot="607339">
            <a:off x="6904724" y="4610105"/>
            <a:ext cx="1360668" cy="899224"/>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085184"/>
            <a:ext cx="7520940" cy="548640"/>
          </a:xfrm>
        </p:spPr>
        <p:txBody>
          <a:bodyPr/>
          <a:lstStyle/>
          <a:p>
            <a:pPr algn="ctr"/>
            <a:r>
              <a:rPr lang="en-US" dirty="0" smtClean="0"/>
              <a:t>Use your sound buttons!</a:t>
            </a:r>
            <a:endParaRPr lang="en-US" dirty="0"/>
          </a:p>
        </p:txBody>
      </p:sp>
      <p:pic>
        <p:nvPicPr>
          <p:cNvPr id="4" name="Picture 3" descr="Screen Shot 2018-10-13 at 17.57.1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2960" y="1196752"/>
            <a:ext cx="6012160" cy="3775352"/>
          </a:xfrm>
          <a:prstGeom prst="rect">
            <a:avLst/>
          </a:prstGeom>
        </p:spPr>
      </p:pic>
      <p:sp>
        <p:nvSpPr>
          <p:cNvPr id="5" name="Title 1"/>
          <p:cNvSpPr txBox="1">
            <a:spLocks/>
          </p:cNvSpPr>
          <p:nvPr/>
        </p:nvSpPr>
        <p:spPr>
          <a:xfrm>
            <a:off x="438917" y="260648"/>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US" dirty="0" smtClean="0"/>
              <a:t>What we want you to do</a:t>
            </a:r>
            <a:r>
              <a:rPr lang="is-IS" dirty="0" smtClean="0"/>
              <a:t>…</a:t>
            </a:r>
            <a:endParaRPr lang="en-US" dirty="0"/>
          </a:p>
        </p:txBody>
      </p:sp>
    </p:spTree>
    <p:extLst>
      <p:ext uri="{BB962C8B-B14F-4D97-AF65-F5344CB8AC3E}">
        <p14:creationId xmlns:p14="http://schemas.microsoft.com/office/powerpoint/2010/main" val="244241482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next</a:t>
            </a:r>
            <a:r>
              <a:rPr lang="is-IS" dirty="0" smtClean="0"/>
              <a:t>….</a:t>
            </a:r>
            <a:endParaRPr lang="en-US" dirty="0"/>
          </a:p>
        </p:txBody>
      </p:sp>
      <p:pic>
        <p:nvPicPr>
          <p:cNvPr id="4" name="Picture 3" descr="Screen Shot 2018-10-13 at 19.57.2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166376"/>
            <a:ext cx="2232248" cy="2821506"/>
          </a:xfrm>
          <a:prstGeom prst="rect">
            <a:avLst/>
          </a:prstGeom>
        </p:spPr>
      </p:pic>
      <p:sp>
        <p:nvSpPr>
          <p:cNvPr id="5" name="TextBox 4"/>
          <p:cNvSpPr txBox="1"/>
          <p:nvPr/>
        </p:nvSpPr>
        <p:spPr>
          <a:xfrm>
            <a:off x="5148064" y="1166376"/>
            <a:ext cx="3600400" cy="4524316"/>
          </a:xfrm>
          <a:prstGeom prst="rect">
            <a:avLst/>
          </a:prstGeom>
          <a:noFill/>
        </p:spPr>
        <p:txBody>
          <a:bodyPr wrap="square" rtlCol="0">
            <a:spAutoFit/>
          </a:bodyPr>
          <a:lstStyle/>
          <a:p>
            <a:r>
              <a:rPr lang="en-US" dirty="0" smtClean="0"/>
              <a:t>In class tomorrow we will be having a book day.  Your child will participate in lots of reading activities including some of the things we have talked about this evening.   </a:t>
            </a:r>
          </a:p>
          <a:p>
            <a:r>
              <a:rPr lang="en-US" dirty="0" smtClean="0"/>
              <a:t>They can bring in their </a:t>
            </a:r>
            <a:r>
              <a:rPr lang="en-US" dirty="0" err="1" smtClean="0"/>
              <a:t>favourite</a:t>
            </a:r>
            <a:r>
              <a:rPr lang="en-US" dirty="0" smtClean="0"/>
              <a:t> book from home to share with their peers.  </a:t>
            </a:r>
          </a:p>
          <a:p>
            <a:r>
              <a:rPr lang="en-US" dirty="0" smtClean="0"/>
              <a:t>At the end of the day we will issue each pupil with a book bag, a reading journal and their first school reading book.  </a:t>
            </a:r>
          </a:p>
          <a:p>
            <a:endParaRPr lang="en-US" dirty="0"/>
          </a:p>
          <a:p>
            <a:r>
              <a:rPr lang="en-US" dirty="0" smtClean="0"/>
              <a:t>THIS MUST BE BROUGHT INTO SCHOOL EVERYDAY.  </a:t>
            </a:r>
            <a:endParaRPr lang="en-US" dirty="0"/>
          </a:p>
        </p:txBody>
      </p:sp>
      <p:pic>
        <p:nvPicPr>
          <p:cNvPr id="6" name="Picture 5" descr="Screen Shot 2018-10-13 at 20.04.1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3429000"/>
            <a:ext cx="4549722" cy="1513460"/>
          </a:xfrm>
          <a:prstGeom prst="rect">
            <a:avLst/>
          </a:prstGeom>
        </p:spPr>
      </p:pic>
    </p:spTree>
    <p:extLst>
      <p:ext uri="{BB962C8B-B14F-4D97-AF65-F5344CB8AC3E}">
        <p14:creationId xmlns:p14="http://schemas.microsoft.com/office/powerpoint/2010/main" val="384956012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normAutofit/>
          </a:bodyPr>
          <a:lstStyle/>
          <a:p>
            <a:r>
              <a:rPr lang="en-US" sz="2000" dirty="0" smtClean="0"/>
              <a:t>Thank you for showing your enthusiasm for your child’s learning by coming to this workshop</a:t>
            </a:r>
          </a:p>
          <a:p>
            <a:endParaRPr lang="en-US" sz="2000" dirty="0" smtClean="0"/>
          </a:p>
          <a:p>
            <a:r>
              <a:rPr lang="en-US" sz="2000" dirty="0" smtClean="0"/>
              <a:t>We want to work together to provide the best learning for your child</a:t>
            </a:r>
          </a:p>
          <a:p>
            <a:endParaRPr lang="en-US" sz="2000" dirty="0" smtClean="0"/>
          </a:p>
          <a:p>
            <a:r>
              <a:rPr lang="en-US" sz="2000" dirty="0" smtClean="0"/>
              <a:t>Further help</a:t>
            </a:r>
            <a:r>
              <a:rPr lang="is-IS" sz="2000" dirty="0" smtClean="0"/>
              <a:t>…</a:t>
            </a:r>
            <a:endParaRPr lang="en-US" sz="2000" dirty="0" smtClean="0"/>
          </a:p>
          <a:p>
            <a:r>
              <a:rPr lang="en-US" sz="2000" dirty="0" smtClean="0"/>
              <a:t>On the school website you will find links to websites that will help you support your child with their phonics and early reading. </a:t>
            </a:r>
          </a:p>
        </p:txBody>
      </p:sp>
      <p:sp>
        <p:nvSpPr>
          <p:cNvPr id="4" name="Smiley Face 3"/>
          <p:cNvSpPr/>
          <p:nvPr/>
        </p:nvSpPr>
        <p:spPr>
          <a:xfrm>
            <a:off x="6012160" y="4869160"/>
            <a:ext cx="2232248" cy="1728192"/>
          </a:xfrm>
          <a:prstGeom prst="smileyFace">
            <a:avLst/>
          </a:prstGeom>
          <a:solidFill>
            <a:srgbClr val="FFC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Angles.thmx</Template>
  <TotalTime>433</TotalTime>
  <Words>751</Words>
  <Application>Microsoft Macintosh PowerPoint</Application>
  <PresentationFormat>On-screen Show (4:3)</PresentationFormat>
  <Paragraphs>70</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Angles</vt:lpstr>
      <vt:lpstr>Welcome to our reading workshop</vt:lpstr>
      <vt:lpstr>PowerPoint Presentation</vt:lpstr>
      <vt:lpstr>Word Awareness </vt:lpstr>
      <vt:lpstr>PowerPoint Presentation</vt:lpstr>
      <vt:lpstr>PowerPoint Presentation</vt:lpstr>
      <vt:lpstr>Welcome to Fun with Phonics!</vt:lpstr>
      <vt:lpstr>What is it?  and  How do we teach it?</vt:lpstr>
      <vt:lpstr>What is a phoneme? </vt:lpstr>
      <vt:lpstr>The first sounds…</vt:lpstr>
      <vt:lpstr>Making words</vt:lpstr>
      <vt:lpstr>Where it gets a bit tricky… </vt:lpstr>
      <vt:lpstr>What we want you to do…</vt:lpstr>
      <vt:lpstr>What we want you to do… </vt:lpstr>
      <vt:lpstr>Use your sound buttons!</vt:lpstr>
      <vt:lpstr>What next….</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Phun with Phonics!</dc:title>
  <dc:creator>Adam Palmer</dc:creator>
  <cp:lastModifiedBy>Sharon  Fry</cp:lastModifiedBy>
  <cp:revision>39</cp:revision>
  <dcterms:created xsi:type="dcterms:W3CDTF">2011-07-08T22:40:45Z</dcterms:created>
  <dcterms:modified xsi:type="dcterms:W3CDTF">2018-10-14T19:42:26Z</dcterms:modified>
</cp:coreProperties>
</file>